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notesMasterIdLst>
    <p:notesMasterId r:id="rId30"/>
  </p:notesMasterIdLst>
  <p:sldIdLst>
    <p:sldId id="256" r:id="rId2"/>
    <p:sldId id="257" r:id="rId3"/>
    <p:sldId id="258" r:id="rId4"/>
    <p:sldId id="259" r:id="rId5"/>
    <p:sldId id="260" r:id="rId6"/>
    <p:sldId id="261" r:id="rId7"/>
    <p:sldId id="263" r:id="rId8"/>
    <p:sldId id="262" r:id="rId9"/>
    <p:sldId id="264" r:id="rId10"/>
    <p:sldId id="265" r:id="rId11"/>
    <p:sldId id="267" r:id="rId12"/>
    <p:sldId id="268" r:id="rId13"/>
    <p:sldId id="270" r:id="rId14"/>
    <p:sldId id="273" r:id="rId15"/>
    <p:sldId id="269" r:id="rId16"/>
    <p:sldId id="285" r:id="rId17"/>
    <p:sldId id="272" r:id="rId18"/>
    <p:sldId id="274" r:id="rId19"/>
    <p:sldId id="275" r:id="rId20"/>
    <p:sldId id="282" r:id="rId21"/>
    <p:sldId id="283" r:id="rId22"/>
    <p:sldId id="284" r:id="rId23"/>
    <p:sldId id="276" r:id="rId24"/>
    <p:sldId id="281" r:id="rId25"/>
    <p:sldId id="277" r:id="rId26"/>
    <p:sldId id="278" r:id="rId27"/>
    <p:sldId id="279" r:id="rId28"/>
    <p:sldId id="280"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1" d="100"/>
          <a:sy n="81" d="100"/>
        </p:scale>
        <p:origin x="67" y="451"/>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45AB99-19D4-4739-8C24-66B7EFB7C8F0}" type="datetimeFigureOut">
              <a:rPr lang="en-US" smtClean="0"/>
              <a:t>25-Feb-21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3FD17F-87B1-487A-867C-8031E52D75D5}" type="slidenum">
              <a:rPr lang="en-US" smtClean="0"/>
              <a:t>‹#›</a:t>
            </a:fld>
            <a:endParaRPr lang="en-US" dirty="0"/>
          </a:p>
        </p:txBody>
      </p:sp>
    </p:spTree>
    <p:extLst>
      <p:ext uri="{BB962C8B-B14F-4D97-AF65-F5344CB8AC3E}">
        <p14:creationId xmlns:p14="http://schemas.microsoft.com/office/powerpoint/2010/main" val="31384049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9CA683A-CB4B-4E11-9BB0-0090E1FE03CA}" type="slidenum">
              <a:rPr lang="en-US" smtClean="0"/>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570148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30480568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13431897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9CA683A-CB4B-4E11-9BB0-0090E1FE03CA}" type="slidenum">
              <a:rPr lang="en-US" smtClean="0"/>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4558619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17204393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9CA683A-CB4B-4E11-9BB0-0090E1FE03CA}" type="slidenum">
              <a:rPr lang="en-US" smtClean="0"/>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1110056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37853815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13608457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3608591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189437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653307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8504669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1073084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4090835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1083719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42929991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18F3E8-F20F-49DA-978C-DC0B07F1E5DD}" type="datetimeFigureOut">
              <a:rPr lang="en-US" smtClean="0"/>
              <a:t>25-Feb-21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9CA683A-CB4B-4E11-9BB0-0090E1FE03CA}" type="slidenum">
              <a:rPr lang="en-US" smtClean="0"/>
              <a:t>‹#›</a:t>
            </a:fld>
            <a:endParaRPr lang="en-US" dirty="0"/>
          </a:p>
        </p:txBody>
      </p:sp>
    </p:spTree>
    <p:extLst>
      <p:ext uri="{BB962C8B-B14F-4D97-AF65-F5344CB8AC3E}">
        <p14:creationId xmlns:p14="http://schemas.microsoft.com/office/powerpoint/2010/main" val="31606229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442">
              <a:schemeClr val="accent2">
                <a:lumMod val="75000"/>
              </a:schemeClr>
            </a:gs>
            <a:gs pos="100000">
              <a:schemeClr val="accent1"/>
            </a:gs>
          </a:gsLst>
          <a:lin ang="6120000" scaled="1"/>
          <a:tileRect/>
        </a:gradFill>
        <a:effectLst/>
      </p:bgPr>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A18F3E8-F20F-49DA-978C-DC0B07F1E5DD}" type="datetimeFigureOut">
              <a:rPr lang="en-US" smtClean="0"/>
              <a:t>25-Feb-21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09CA683A-CB4B-4E11-9BB0-0090E1FE03CA}" type="slidenum">
              <a:rPr lang="en-US" smtClean="0"/>
              <a:t>‹#›</a:t>
            </a:fld>
            <a:endParaRPr lang="en-US" dirty="0"/>
          </a:p>
        </p:txBody>
      </p:sp>
    </p:spTree>
    <p:extLst>
      <p:ext uri="{BB962C8B-B14F-4D97-AF65-F5344CB8AC3E}">
        <p14:creationId xmlns:p14="http://schemas.microsoft.com/office/powerpoint/2010/main" val="4274638702"/>
      </p:ext>
    </p:extLst>
  </p:cSld>
  <p:clrMap bg1="dk1" tx1="lt1" bg2="dk2" tx2="lt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 id="2147483852" r:id="rId12"/>
    <p:sldLayoutId id="2147483853" r:id="rId13"/>
    <p:sldLayoutId id="2147483854" r:id="rId14"/>
    <p:sldLayoutId id="2147483855" r:id="rId15"/>
    <p:sldLayoutId id="2147483856" r:id="rId16"/>
    <p:sldLayoutId id="214748385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48;p1">
            <a:extLst>
              <a:ext uri="{FF2B5EF4-FFF2-40B4-BE49-F238E27FC236}">
                <a16:creationId xmlns:a16="http://schemas.microsoft.com/office/drawing/2014/main" id="{B9D497AE-4FFA-41AC-A480-7908F620C13C}"/>
              </a:ext>
            </a:extLst>
          </p:cNvPr>
          <p:cNvSpPr txBox="1">
            <a:spLocks/>
          </p:cNvSpPr>
          <p:nvPr/>
        </p:nvSpPr>
        <p:spPr>
          <a:xfrm>
            <a:off x="2254833" y="3040187"/>
            <a:ext cx="7772400" cy="795952"/>
          </a:xfrm>
          <a:prstGeom prst="rect">
            <a:avLst/>
          </a:prstGeom>
          <a:noFill/>
          <a:ln>
            <a:noFill/>
          </a:ln>
        </p:spPr>
        <p:txBody>
          <a:bodyPr spcFirstLastPara="1" wrap="square" lIns="91425" tIns="45700" rIns="91425" bIns="45700" anchor="b" anchorCtr="0">
            <a:no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spcBef>
                <a:spcPts val="0"/>
              </a:spcBef>
              <a:buClr>
                <a:srgbClr val="FF0000"/>
              </a:buClr>
              <a:buSzPts val="4000"/>
              <a:buFont typeface="Calibri"/>
              <a:buNone/>
            </a:pPr>
            <a:r>
              <a:rPr lang="en-US" sz="4000" dirty="0">
                <a:solidFill>
                  <a:schemeClr val="tx1">
                    <a:lumMod val="75000"/>
                  </a:schemeClr>
                </a:solidFill>
                <a:latin typeface="Calibri"/>
                <a:ea typeface="Calibri"/>
                <a:cs typeface="Calibri"/>
                <a:sym typeface="Calibri"/>
              </a:rPr>
              <a:t>HOME AUTOMATION USING DTMF</a:t>
            </a:r>
          </a:p>
        </p:txBody>
      </p:sp>
      <p:sp>
        <p:nvSpPr>
          <p:cNvPr id="5" name="Google Shape;149;p1">
            <a:extLst>
              <a:ext uri="{FF2B5EF4-FFF2-40B4-BE49-F238E27FC236}">
                <a16:creationId xmlns:a16="http://schemas.microsoft.com/office/drawing/2014/main" id="{630B0105-1BBE-443C-8346-482C22CC1984}"/>
              </a:ext>
            </a:extLst>
          </p:cNvPr>
          <p:cNvSpPr txBox="1">
            <a:spLocks/>
          </p:cNvSpPr>
          <p:nvPr/>
        </p:nvSpPr>
        <p:spPr>
          <a:xfrm>
            <a:off x="2254833" y="4531300"/>
            <a:ext cx="4101510" cy="1524000"/>
          </a:xfrm>
          <a:prstGeom prst="rect">
            <a:avLst/>
          </a:prstGeom>
          <a:noFill/>
          <a:ln>
            <a:noFill/>
          </a:ln>
        </p:spPr>
        <p:txBody>
          <a:bodyPr spcFirstLastPara="1" wrap="square" lIns="91425" tIns="45700" rIns="91425" bIns="45700" anchor="t" anchorCtr="0">
            <a:no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marL="0" indent="0" algn="ctr">
              <a:lnSpc>
                <a:spcPct val="90000"/>
              </a:lnSpc>
              <a:spcBef>
                <a:spcPts val="0"/>
              </a:spcBef>
              <a:spcAft>
                <a:spcPts val="0"/>
              </a:spcAft>
              <a:buSzPts val="2414"/>
              <a:buFont typeface="Arial"/>
              <a:buNone/>
            </a:pPr>
            <a:r>
              <a:rPr lang="en-US" b="1" dirty="0">
                <a:solidFill>
                  <a:schemeClr val="tx1"/>
                </a:solidFill>
                <a:latin typeface="Cambria" panose="02040503050406030204" pitchFamily="18" charset="0"/>
                <a:ea typeface="Cambria" panose="02040503050406030204" pitchFamily="18" charset="0"/>
                <a:cs typeface="Calibri"/>
                <a:sym typeface="Calibri"/>
              </a:rPr>
              <a:t>SUKSHITH B JAIN– 1BM18EC156</a:t>
            </a:r>
          </a:p>
          <a:p>
            <a:pPr marL="0" indent="0" algn="ctr">
              <a:lnSpc>
                <a:spcPct val="90000"/>
              </a:lnSpc>
              <a:spcBef>
                <a:spcPts val="933"/>
              </a:spcBef>
              <a:spcAft>
                <a:spcPts val="0"/>
              </a:spcAft>
              <a:buSzPts val="2414"/>
              <a:buFont typeface="Arial"/>
              <a:buNone/>
            </a:pPr>
            <a:r>
              <a:rPr lang="en-US" b="1" dirty="0">
                <a:solidFill>
                  <a:schemeClr val="tx1"/>
                </a:solidFill>
                <a:latin typeface="Cambria" panose="02040503050406030204" pitchFamily="18" charset="0"/>
                <a:ea typeface="Cambria" panose="02040503050406030204" pitchFamily="18" charset="0"/>
                <a:cs typeface="Calibri"/>
                <a:sym typeface="Calibri"/>
              </a:rPr>
              <a:t>SUMUKHA K S – 1BM18EC158</a:t>
            </a:r>
            <a:endParaRPr lang="en-US" dirty="0">
              <a:solidFill>
                <a:schemeClr val="tx1"/>
              </a:solidFill>
              <a:latin typeface="Cambria" panose="02040503050406030204" pitchFamily="18" charset="0"/>
              <a:ea typeface="Cambria" panose="02040503050406030204" pitchFamily="18" charset="0"/>
              <a:cs typeface="Calibri"/>
              <a:sym typeface="Calibri"/>
            </a:endParaRPr>
          </a:p>
          <a:p>
            <a:pPr marL="0" indent="0" algn="ctr">
              <a:lnSpc>
                <a:spcPct val="90000"/>
              </a:lnSpc>
              <a:spcBef>
                <a:spcPts val="933"/>
              </a:spcBef>
              <a:spcAft>
                <a:spcPts val="0"/>
              </a:spcAft>
              <a:buSzPts val="2414"/>
              <a:buFont typeface="Arial"/>
              <a:buNone/>
            </a:pPr>
            <a:r>
              <a:rPr lang="en-US" b="1" dirty="0">
                <a:solidFill>
                  <a:schemeClr val="tx1"/>
                </a:solidFill>
                <a:latin typeface="Cambria" panose="02040503050406030204" pitchFamily="18" charset="0"/>
                <a:ea typeface="Cambria" panose="02040503050406030204" pitchFamily="18" charset="0"/>
                <a:cs typeface="Calibri"/>
                <a:sym typeface="Calibri"/>
              </a:rPr>
              <a:t>SURAJ S – 1BM18EC160</a:t>
            </a:r>
            <a:endParaRPr lang="en-US" dirty="0">
              <a:solidFill>
                <a:schemeClr val="tx1"/>
              </a:solidFill>
              <a:latin typeface="Cambria" panose="02040503050406030204" pitchFamily="18" charset="0"/>
              <a:ea typeface="Cambria" panose="02040503050406030204" pitchFamily="18" charset="0"/>
            </a:endParaRPr>
          </a:p>
          <a:p>
            <a:pPr marL="0" indent="0" algn="ctr">
              <a:lnSpc>
                <a:spcPct val="90000"/>
              </a:lnSpc>
              <a:spcBef>
                <a:spcPts val="933"/>
              </a:spcBef>
              <a:spcAft>
                <a:spcPts val="0"/>
              </a:spcAft>
              <a:buSzPts val="2414"/>
              <a:buFont typeface="Arial"/>
              <a:buNone/>
            </a:pPr>
            <a:r>
              <a:rPr lang="en-US" b="1" dirty="0">
                <a:solidFill>
                  <a:schemeClr val="tx1"/>
                </a:solidFill>
                <a:latin typeface="Cambria" panose="02040503050406030204" pitchFamily="18" charset="0"/>
                <a:ea typeface="Cambria" panose="02040503050406030204" pitchFamily="18" charset="0"/>
                <a:cs typeface="Calibri"/>
                <a:sym typeface="Calibri"/>
              </a:rPr>
              <a:t>VAISHAKH M S – 1BM18EC173</a:t>
            </a:r>
          </a:p>
          <a:p>
            <a:pPr marL="0" indent="0" algn="r">
              <a:lnSpc>
                <a:spcPct val="90000"/>
              </a:lnSpc>
              <a:spcBef>
                <a:spcPts val="933"/>
              </a:spcBef>
              <a:spcAft>
                <a:spcPts val="0"/>
              </a:spcAft>
              <a:buSzPts val="2414"/>
              <a:buFont typeface="Arial"/>
              <a:buNone/>
            </a:pPr>
            <a:endParaRPr lang="en-US" sz="1665" dirty="0">
              <a:latin typeface="Calibri"/>
              <a:ea typeface="Calibri"/>
              <a:cs typeface="Calibri"/>
              <a:sym typeface="Calibri"/>
            </a:endParaRPr>
          </a:p>
        </p:txBody>
      </p:sp>
      <p:sp>
        <p:nvSpPr>
          <p:cNvPr id="6" name="Google Shape;150;p1">
            <a:extLst>
              <a:ext uri="{FF2B5EF4-FFF2-40B4-BE49-F238E27FC236}">
                <a16:creationId xmlns:a16="http://schemas.microsoft.com/office/drawing/2014/main" id="{BEA6CD1A-7041-4920-ACDA-97AA71E7AE6C}"/>
              </a:ext>
            </a:extLst>
          </p:cNvPr>
          <p:cNvSpPr txBox="1"/>
          <p:nvPr/>
        </p:nvSpPr>
        <p:spPr>
          <a:xfrm>
            <a:off x="5689515" y="4721800"/>
            <a:ext cx="6400800" cy="1143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800"/>
              <a:buFont typeface="Arial"/>
              <a:buNone/>
            </a:pPr>
            <a:r>
              <a:rPr lang="en-US" sz="1800" b="1" i="0" u="none" strike="noStrike" cap="none" dirty="0">
                <a:latin typeface="Cambria" panose="02040503050406030204" pitchFamily="18" charset="0"/>
                <a:ea typeface="Cambria" panose="02040503050406030204" pitchFamily="18" charset="0"/>
                <a:cs typeface="Calibri"/>
                <a:sym typeface="Calibri"/>
              </a:rPr>
              <a:t>Under the guidance of </a:t>
            </a:r>
            <a:endParaRPr sz="1400" b="0" i="0" u="none" strike="noStrike" cap="none" dirty="0">
              <a:latin typeface="Cambria" panose="02040503050406030204" pitchFamily="18" charset="0"/>
              <a:ea typeface="Cambria" panose="02040503050406030204" pitchFamily="18" charset="0"/>
              <a:cs typeface="Arial"/>
              <a:sym typeface="Arial"/>
            </a:endParaRPr>
          </a:p>
          <a:p>
            <a:pPr algn="ctr">
              <a:spcBef>
                <a:spcPts val="400"/>
              </a:spcBef>
              <a:buClr>
                <a:schemeClr val="dk1"/>
              </a:buClr>
              <a:buSzPts val="2000"/>
            </a:pPr>
            <a:r>
              <a:rPr lang="en-US" sz="2000" b="1" dirty="0">
                <a:latin typeface="Cambria" panose="02040503050406030204" pitchFamily="18" charset="0"/>
                <a:ea typeface="Cambria" panose="02040503050406030204" pitchFamily="18" charset="0"/>
                <a:cs typeface="Calibri"/>
                <a:sym typeface="Calibri"/>
              </a:rPr>
              <a:t>Assoc. Prof </a:t>
            </a:r>
            <a:r>
              <a:rPr lang="en-US" sz="2000" b="1" i="0" u="none" strike="noStrike" cap="none" dirty="0">
                <a:latin typeface="Cambria" panose="02040503050406030204" pitchFamily="18" charset="0"/>
                <a:ea typeface="Cambria" panose="02040503050406030204" pitchFamily="18" charset="0"/>
                <a:cs typeface="Calibri"/>
                <a:sym typeface="Calibri"/>
              </a:rPr>
              <a:t>SHAILA V HEGDE</a:t>
            </a:r>
            <a:endParaRPr sz="2000" b="1" i="0" u="none" strike="noStrike" cap="none" dirty="0">
              <a:latin typeface="Cambria" panose="02040503050406030204" pitchFamily="18" charset="0"/>
              <a:ea typeface="Cambria" panose="02040503050406030204" pitchFamily="18" charset="0"/>
              <a:cs typeface="Calibri"/>
              <a:sym typeface="Calibri"/>
            </a:endParaRPr>
          </a:p>
          <a:p>
            <a:pPr marL="0" marR="0" lvl="0" indent="0" algn="ctr" rtl="0">
              <a:lnSpc>
                <a:spcPct val="100000"/>
              </a:lnSpc>
              <a:spcBef>
                <a:spcPts val="360"/>
              </a:spcBef>
              <a:spcAft>
                <a:spcPts val="0"/>
              </a:spcAft>
              <a:buClr>
                <a:srgbClr val="888888"/>
              </a:buClr>
              <a:buSzPts val="1800"/>
              <a:buFont typeface="Arial"/>
              <a:buNone/>
            </a:pPr>
            <a:endParaRPr sz="1800" b="0" i="0" u="none" strike="noStrike" cap="none" dirty="0">
              <a:solidFill>
                <a:srgbClr val="888888"/>
              </a:solidFill>
              <a:latin typeface="Calibri"/>
              <a:ea typeface="Calibri"/>
              <a:cs typeface="Calibri"/>
              <a:sym typeface="Calibri"/>
            </a:endParaRPr>
          </a:p>
        </p:txBody>
      </p:sp>
      <p:pic>
        <p:nvPicPr>
          <p:cNvPr id="7" name="Google Shape;151;p1">
            <a:extLst>
              <a:ext uri="{FF2B5EF4-FFF2-40B4-BE49-F238E27FC236}">
                <a16:creationId xmlns:a16="http://schemas.microsoft.com/office/drawing/2014/main" id="{0852960D-0BB7-4416-BA55-8D4E9E85AB88}"/>
              </a:ext>
            </a:extLst>
          </p:cNvPr>
          <p:cNvPicPr preferRelativeResize="0"/>
          <p:nvPr/>
        </p:nvPicPr>
        <p:blipFill rotWithShape="1">
          <a:blip r:embed="rId2">
            <a:alphaModFix/>
          </a:blip>
          <a:srcRect/>
          <a:stretch/>
        </p:blipFill>
        <p:spPr>
          <a:xfrm>
            <a:off x="5511712" y="86021"/>
            <a:ext cx="1212938" cy="1220448"/>
          </a:xfrm>
          <a:prstGeom prst="rect">
            <a:avLst/>
          </a:prstGeom>
          <a:noFill/>
          <a:ln>
            <a:noFill/>
          </a:ln>
        </p:spPr>
      </p:pic>
      <p:sp>
        <p:nvSpPr>
          <p:cNvPr id="8" name="Google Shape;152;p1">
            <a:extLst>
              <a:ext uri="{FF2B5EF4-FFF2-40B4-BE49-F238E27FC236}">
                <a16:creationId xmlns:a16="http://schemas.microsoft.com/office/drawing/2014/main" id="{33CF4541-F1F6-4D5D-B6E2-9701D26A4D14}"/>
              </a:ext>
            </a:extLst>
          </p:cNvPr>
          <p:cNvSpPr/>
          <p:nvPr/>
        </p:nvSpPr>
        <p:spPr>
          <a:xfrm>
            <a:off x="2254833" y="1306469"/>
            <a:ext cx="7543800" cy="1012990"/>
          </a:xfrm>
          <a:prstGeom prst="rect">
            <a:avLst/>
          </a:prstGeom>
          <a:noFill/>
          <a:ln>
            <a:noFill/>
          </a:ln>
        </p:spPr>
        <p:txBody>
          <a:bodyPr spcFirstLastPara="1" wrap="square" lIns="91425" tIns="45700" rIns="91425" bIns="45700" anchor="t" anchorCtr="0">
            <a:noAutofit/>
          </a:bodyPr>
          <a:lstStyle/>
          <a:p>
            <a:pPr marL="0" marR="0" lvl="0" indent="0" algn="ctr" rtl="0">
              <a:lnSpc>
                <a:spcPct val="150000"/>
              </a:lnSpc>
              <a:spcBef>
                <a:spcPts val="0"/>
              </a:spcBef>
              <a:spcAft>
                <a:spcPts val="0"/>
              </a:spcAft>
              <a:buClr>
                <a:srgbClr val="000000"/>
              </a:buClr>
              <a:buSzPts val="1800"/>
              <a:buFont typeface="Arial"/>
              <a:buNone/>
            </a:pPr>
            <a:r>
              <a:rPr lang="en-US" sz="2000" b="1" i="0" u="sng" strike="noStrike" cap="none" dirty="0">
                <a:latin typeface="Calibri"/>
                <a:ea typeface="Calibri"/>
                <a:cs typeface="Calibri"/>
                <a:sym typeface="Calibri"/>
              </a:rPr>
              <a:t>B.M.S COLLEGE OF ENGINEERING</a:t>
            </a:r>
            <a:endParaRPr sz="2000" b="0" i="0" u="none" strike="noStrike" cap="none" dirty="0">
              <a:latin typeface="Calibri"/>
              <a:ea typeface="Calibri"/>
              <a:cs typeface="Calibri"/>
              <a:sym typeface="Calibri"/>
            </a:endParaRPr>
          </a:p>
          <a:p>
            <a:pPr marL="0" marR="0" lvl="0" indent="0" algn="ctr" rtl="0">
              <a:lnSpc>
                <a:spcPct val="150000"/>
              </a:lnSpc>
              <a:spcBef>
                <a:spcPts val="0"/>
              </a:spcBef>
              <a:spcAft>
                <a:spcPts val="0"/>
              </a:spcAft>
              <a:buClr>
                <a:srgbClr val="000000"/>
              </a:buClr>
              <a:buSzPts val="1600"/>
              <a:buFont typeface="Arial"/>
              <a:buNone/>
            </a:pPr>
            <a:r>
              <a:rPr lang="en-US" sz="2000" b="0" i="0" u="none" strike="noStrike" cap="none" dirty="0">
                <a:latin typeface="Calibri"/>
                <a:ea typeface="Calibri"/>
                <a:cs typeface="Calibri"/>
                <a:sym typeface="Calibri"/>
              </a:rPr>
              <a:t>Bull Temple Road, </a:t>
            </a:r>
            <a:r>
              <a:rPr lang="en-US" sz="2000" b="0" i="0" u="none" strike="noStrike" cap="none" dirty="0" err="1">
                <a:latin typeface="Calibri"/>
                <a:ea typeface="Calibri"/>
                <a:cs typeface="Calibri"/>
                <a:sym typeface="Calibri"/>
              </a:rPr>
              <a:t>Basavanagudi</a:t>
            </a:r>
            <a:r>
              <a:rPr lang="en-US" sz="2000" b="0" i="0" u="none" strike="noStrike" cap="none" dirty="0">
                <a:latin typeface="Calibri"/>
                <a:ea typeface="Calibri"/>
                <a:cs typeface="Calibri"/>
                <a:sym typeface="Calibri"/>
              </a:rPr>
              <a:t>, Bangalore - 560 019, Karnataka, India</a:t>
            </a:r>
            <a:endParaRPr sz="2000" b="0" i="0" u="none" strike="noStrike" cap="none" dirty="0">
              <a:latin typeface="Arial"/>
              <a:ea typeface="Arial"/>
              <a:cs typeface="Arial"/>
              <a:sym typeface="Arial"/>
            </a:endParaRPr>
          </a:p>
        </p:txBody>
      </p:sp>
      <p:sp>
        <p:nvSpPr>
          <p:cNvPr id="9" name="Google Shape;153;p1">
            <a:extLst>
              <a:ext uri="{FF2B5EF4-FFF2-40B4-BE49-F238E27FC236}">
                <a16:creationId xmlns:a16="http://schemas.microsoft.com/office/drawing/2014/main" id="{01785F15-ACA2-4160-9F0B-B37A746C48BA}"/>
              </a:ext>
            </a:extLst>
          </p:cNvPr>
          <p:cNvSpPr/>
          <p:nvPr/>
        </p:nvSpPr>
        <p:spPr>
          <a:xfrm>
            <a:off x="1608383" y="2197073"/>
            <a:ext cx="7543800"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latin typeface="Calibri"/>
                <a:ea typeface="Calibri"/>
                <a:cs typeface="Calibri"/>
                <a:sym typeface="Calibri"/>
              </a:rPr>
              <a:t>Department of Electronics and Communication Engineering</a:t>
            </a:r>
            <a:endParaRPr sz="1400" b="0" i="0" u="none" strike="noStrike" cap="none" dirty="0">
              <a:latin typeface="Arial"/>
              <a:ea typeface="Arial"/>
              <a:cs typeface="Arial"/>
              <a:sym typeface="Arial"/>
            </a:endParaRPr>
          </a:p>
        </p:txBody>
      </p:sp>
      <p:sp>
        <p:nvSpPr>
          <p:cNvPr id="11" name="Google Shape;155;p1">
            <a:extLst>
              <a:ext uri="{FF2B5EF4-FFF2-40B4-BE49-F238E27FC236}">
                <a16:creationId xmlns:a16="http://schemas.microsoft.com/office/drawing/2014/main" id="{9D9B9EDB-EDD6-43E8-A358-B2AF244FB578}"/>
              </a:ext>
            </a:extLst>
          </p:cNvPr>
          <p:cNvSpPr/>
          <p:nvPr/>
        </p:nvSpPr>
        <p:spPr>
          <a:xfrm>
            <a:off x="2759088" y="5506671"/>
            <a:ext cx="3093000" cy="369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 name="TextBox 12">
            <a:extLst>
              <a:ext uri="{FF2B5EF4-FFF2-40B4-BE49-F238E27FC236}">
                <a16:creationId xmlns:a16="http://schemas.microsoft.com/office/drawing/2014/main" id="{C9EFFED7-D0D9-47BB-8BD9-3C65966C3A24}"/>
              </a:ext>
            </a:extLst>
          </p:cNvPr>
          <p:cNvSpPr txBox="1"/>
          <p:nvPr/>
        </p:nvSpPr>
        <p:spPr>
          <a:xfrm>
            <a:off x="4897770" y="2789585"/>
            <a:ext cx="2917145" cy="369332"/>
          </a:xfrm>
          <a:prstGeom prst="rect">
            <a:avLst/>
          </a:prstGeom>
          <a:noFill/>
        </p:spPr>
        <p:txBody>
          <a:bodyPr wrap="none" rtlCol="0">
            <a:spAutoFit/>
          </a:bodyPr>
          <a:lstStyle/>
          <a:p>
            <a:r>
              <a:rPr lang="en-US" b="1" dirty="0">
                <a:latin typeface="Arial Black" panose="020B0A04020102020204" pitchFamily="34" charset="0"/>
              </a:rPr>
              <a:t>MINI PROJECT TOPIC</a:t>
            </a:r>
          </a:p>
        </p:txBody>
      </p:sp>
      <p:sp>
        <p:nvSpPr>
          <p:cNvPr id="14" name="TextBox 13">
            <a:extLst>
              <a:ext uri="{FF2B5EF4-FFF2-40B4-BE49-F238E27FC236}">
                <a16:creationId xmlns:a16="http://schemas.microsoft.com/office/drawing/2014/main" id="{F6340B23-FA6B-4C78-91AC-6A0B5BEBD574}"/>
              </a:ext>
            </a:extLst>
          </p:cNvPr>
          <p:cNvSpPr txBox="1"/>
          <p:nvPr/>
        </p:nvSpPr>
        <p:spPr>
          <a:xfrm>
            <a:off x="3346080" y="4035414"/>
            <a:ext cx="1672253" cy="369332"/>
          </a:xfrm>
          <a:prstGeom prst="rect">
            <a:avLst/>
          </a:prstGeom>
          <a:noFill/>
        </p:spPr>
        <p:txBody>
          <a:bodyPr wrap="none" rtlCol="0">
            <a:spAutoFit/>
          </a:bodyPr>
          <a:lstStyle/>
          <a:p>
            <a:r>
              <a:rPr lang="en-US" dirty="0"/>
              <a:t>Submitted by</a:t>
            </a:r>
          </a:p>
        </p:txBody>
      </p:sp>
      <p:sp>
        <p:nvSpPr>
          <p:cNvPr id="10" name="Google Shape;154;p1">
            <a:extLst>
              <a:ext uri="{FF2B5EF4-FFF2-40B4-BE49-F238E27FC236}">
                <a16:creationId xmlns:a16="http://schemas.microsoft.com/office/drawing/2014/main" id="{34A3CC3B-3EBE-440A-8C1D-DB354BD0916A}"/>
              </a:ext>
            </a:extLst>
          </p:cNvPr>
          <p:cNvSpPr/>
          <p:nvPr/>
        </p:nvSpPr>
        <p:spPr>
          <a:xfrm>
            <a:off x="8212091" y="2217279"/>
            <a:ext cx="1107997" cy="369332"/>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Arial"/>
              <a:buNone/>
            </a:pPr>
            <a:r>
              <a:rPr lang="en-US" sz="1800" b="1" i="0" u="none" strike="noStrike" cap="none" dirty="0">
                <a:latin typeface="Calibri"/>
                <a:ea typeface="Calibri"/>
                <a:cs typeface="Calibri"/>
                <a:sym typeface="Calibri"/>
              </a:rPr>
              <a:t>2020 – 21</a:t>
            </a:r>
            <a:endParaRPr sz="1800" b="0" i="0" u="none" strike="noStrike" cap="none" dirty="0">
              <a:latin typeface="Calibri"/>
              <a:ea typeface="Calibri"/>
              <a:cs typeface="Calibri"/>
              <a:sym typeface="Calibri"/>
            </a:endParaRPr>
          </a:p>
        </p:txBody>
      </p:sp>
    </p:spTree>
    <p:extLst>
      <p:ext uri="{BB962C8B-B14F-4D97-AF65-F5344CB8AC3E}">
        <p14:creationId xmlns:p14="http://schemas.microsoft.com/office/powerpoint/2010/main" val="1565480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2CF02B-2777-4D43-BB1E-707B24F9FB4E}"/>
              </a:ext>
            </a:extLst>
          </p:cNvPr>
          <p:cNvSpPr txBox="1"/>
          <p:nvPr/>
        </p:nvSpPr>
        <p:spPr>
          <a:xfrm>
            <a:off x="3371850" y="209550"/>
            <a:ext cx="4942828" cy="523220"/>
          </a:xfrm>
          <a:prstGeom prst="rect">
            <a:avLst/>
          </a:prstGeom>
          <a:noFill/>
        </p:spPr>
        <p:txBody>
          <a:bodyPr wrap="none" rtlCol="0">
            <a:spAutoFit/>
          </a:bodyPr>
          <a:lstStyle/>
          <a:p>
            <a:r>
              <a:rPr lang="en-US" sz="2800" b="1" dirty="0">
                <a:latin typeface="Cambria" panose="02040503050406030204" pitchFamily="18" charset="0"/>
                <a:ea typeface="Cambria" panose="02040503050406030204" pitchFamily="18" charset="0"/>
              </a:rPr>
              <a:t>ARDUINO UNO PIN DIAGRAM</a:t>
            </a:r>
          </a:p>
        </p:txBody>
      </p:sp>
      <p:pic>
        <p:nvPicPr>
          <p:cNvPr id="1026" name="Picture 2" descr="Arduino Uno Rev3 | Arduino Official Store">
            <a:extLst>
              <a:ext uri="{FF2B5EF4-FFF2-40B4-BE49-F238E27FC236}">
                <a16:creationId xmlns:a16="http://schemas.microsoft.com/office/drawing/2014/main" id="{6DFED1AA-FC7B-4454-9B98-02C39B00B7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9464" y="903755"/>
            <a:ext cx="8237536" cy="5849470"/>
          </a:xfrm>
          <a:prstGeom prst="rect">
            <a:avLst/>
          </a:prstGeom>
          <a:noFill/>
          <a:effectLst>
            <a:softEdge rad="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63494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134EB0-C597-494B-B6B6-47349CC85D4A}"/>
              </a:ext>
            </a:extLst>
          </p:cNvPr>
          <p:cNvSpPr txBox="1"/>
          <p:nvPr/>
        </p:nvSpPr>
        <p:spPr>
          <a:xfrm>
            <a:off x="404813" y="586859"/>
            <a:ext cx="6105524" cy="523220"/>
          </a:xfrm>
          <a:prstGeom prst="rect">
            <a:avLst/>
          </a:prstGeom>
          <a:noFill/>
        </p:spPr>
        <p:txBody>
          <a:bodyPr wrap="square">
            <a:spAutoFit/>
          </a:bodyPr>
          <a:lstStyle/>
          <a:p>
            <a:r>
              <a:rPr lang="en-IN" sz="2800" b="1" dirty="0"/>
              <a:t>2 . DTMF Decoder</a:t>
            </a:r>
            <a:endParaRPr lang="en-US" sz="2800" b="1" dirty="0"/>
          </a:p>
        </p:txBody>
      </p:sp>
      <p:pic>
        <p:nvPicPr>
          <p:cNvPr id="4" name="Picture 3">
            <a:extLst>
              <a:ext uri="{FF2B5EF4-FFF2-40B4-BE49-F238E27FC236}">
                <a16:creationId xmlns:a16="http://schemas.microsoft.com/office/drawing/2014/main" id="{A419D930-2EF2-4B52-8E64-46FA94B6F798}"/>
              </a:ext>
            </a:extLst>
          </p:cNvPr>
          <p:cNvPicPr>
            <a:picLocks noChangeAspect="1"/>
          </p:cNvPicPr>
          <p:nvPr/>
        </p:nvPicPr>
        <p:blipFill>
          <a:blip r:embed="rId2"/>
          <a:stretch>
            <a:fillRect/>
          </a:stretch>
        </p:blipFill>
        <p:spPr>
          <a:xfrm>
            <a:off x="7657808" y="2346872"/>
            <a:ext cx="4391025" cy="3067050"/>
          </a:xfrm>
          <a:prstGeom prst="rect">
            <a:avLst/>
          </a:prstGeom>
          <a:effectLst>
            <a:softEdge rad="101600"/>
          </a:effectLst>
        </p:spPr>
      </p:pic>
      <p:sp>
        <p:nvSpPr>
          <p:cNvPr id="6" name="TextBox 5">
            <a:extLst>
              <a:ext uri="{FF2B5EF4-FFF2-40B4-BE49-F238E27FC236}">
                <a16:creationId xmlns:a16="http://schemas.microsoft.com/office/drawing/2014/main" id="{E0E61394-2FA3-4ED0-8E25-8B86CD5F6B89}"/>
              </a:ext>
            </a:extLst>
          </p:cNvPr>
          <p:cNvSpPr txBox="1"/>
          <p:nvPr/>
        </p:nvSpPr>
        <p:spPr>
          <a:xfrm>
            <a:off x="230983" y="2346872"/>
            <a:ext cx="7184229" cy="3077766"/>
          </a:xfrm>
          <a:prstGeom prst="rect">
            <a:avLst/>
          </a:prstGeom>
          <a:noFill/>
        </p:spPr>
        <p:txBody>
          <a:bodyPr wrap="square">
            <a:spAutoFit/>
          </a:bodyPr>
          <a:lstStyle/>
          <a:p>
            <a:pPr marL="285750" indent="-285750">
              <a:spcAft>
                <a:spcPts val="3000"/>
              </a:spcAft>
              <a:buFont typeface="Wingdings" panose="05000000000000000000" pitchFamily="2" charset="2"/>
              <a:buChar char="q"/>
            </a:pPr>
            <a:r>
              <a:rPr lang="en-US" dirty="0">
                <a:latin typeface="Cambria" panose="02040503050406030204" pitchFamily="18" charset="0"/>
                <a:ea typeface="Cambria" panose="02040503050406030204" pitchFamily="18" charset="0"/>
              </a:rPr>
              <a:t>The DTMF Decoder (MT8870) is a device which is used to decode the DTMF tones generated by the dialer keys of a cell-phone. The decoder utilizes the digital counting techniques to detect and decode all 16 DTMF tone-pairs into a 4-bit binary code </a:t>
            </a:r>
          </a:p>
          <a:p>
            <a:pPr>
              <a:spcAft>
                <a:spcPts val="3000"/>
              </a:spcAft>
            </a:pPr>
            <a:endParaRPr lang="en-US" dirty="0">
              <a:latin typeface="Cambria" panose="02040503050406030204" pitchFamily="18" charset="0"/>
              <a:ea typeface="Cambria" panose="02040503050406030204" pitchFamily="18" charset="0"/>
            </a:endParaRPr>
          </a:p>
          <a:p>
            <a:pPr marL="285750" indent="-285750">
              <a:spcAft>
                <a:spcPts val="3000"/>
              </a:spcAft>
              <a:buFont typeface="Wingdings" panose="05000000000000000000" pitchFamily="2" charset="2"/>
              <a:buChar char="q"/>
            </a:pPr>
            <a:r>
              <a:rPr lang="en-US" dirty="0">
                <a:latin typeface="Cambria" panose="02040503050406030204" pitchFamily="18" charset="0"/>
                <a:ea typeface="Cambria" panose="02040503050406030204" pitchFamily="18" charset="0"/>
              </a:rPr>
              <a:t>Ac register signaling is used in </a:t>
            </a:r>
            <a:r>
              <a:rPr lang="en-US" dirty="0" err="1">
                <a:latin typeface="Cambria" panose="02040503050406030204" pitchFamily="18" charset="0"/>
                <a:ea typeface="Cambria" panose="02040503050406030204" pitchFamily="18" charset="0"/>
              </a:rPr>
              <a:t>dtmf</a:t>
            </a:r>
            <a:r>
              <a:rPr lang="en-US" dirty="0">
                <a:latin typeface="Cambria" panose="02040503050406030204" pitchFamily="18" charset="0"/>
                <a:ea typeface="Cambria" panose="02040503050406030204" pitchFamily="18" charset="0"/>
              </a:rPr>
              <a:t> telephones, here tones rather than make/break pulse are used for dialing, and each dialed digit is uniquely represented by a pair of sine waves tones</a:t>
            </a:r>
            <a:endParaRPr lang="en-IN"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058304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86E7E73-7DB0-45A8-BA04-2B1F9C374059}"/>
              </a:ext>
            </a:extLst>
          </p:cNvPr>
          <p:cNvSpPr txBox="1"/>
          <p:nvPr/>
        </p:nvSpPr>
        <p:spPr>
          <a:xfrm>
            <a:off x="434403" y="623570"/>
            <a:ext cx="5206618" cy="523220"/>
          </a:xfrm>
          <a:prstGeom prst="rect">
            <a:avLst/>
          </a:prstGeom>
          <a:noFill/>
        </p:spPr>
        <p:txBody>
          <a:bodyPr wrap="none" rtlCol="0">
            <a:spAutoFit/>
          </a:bodyPr>
          <a:lstStyle/>
          <a:p>
            <a:r>
              <a:rPr lang="en-US" sz="2800" b="1" dirty="0">
                <a:latin typeface="Cambria" panose="02040503050406030204" pitchFamily="18" charset="0"/>
                <a:ea typeface="Cambria" panose="02040503050406030204" pitchFamily="18" charset="0"/>
              </a:rPr>
              <a:t>DTMF DEOCDER PIN DIAGRAM</a:t>
            </a:r>
          </a:p>
        </p:txBody>
      </p:sp>
      <p:pic>
        <p:nvPicPr>
          <p:cNvPr id="5" name="Picture 4">
            <a:extLst>
              <a:ext uri="{FF2B5EF4-FFF2-40B4-BE49-F238E27FC236}">
                <a16:creationId xmlns:a16="http://schemas.microsoft.com/office/drawing/2014/main" id="{70AC4FF9-EC9B-4FA5-A14A-632967753F1A}"/>
              </a:ext>
            </a:extLst>
          </p:cNvPr>
          <p:cNvPicPr>
            <a:picLocks noChangeAspect="1"/>
          </p:cNvPicPr>
          <p:nvPr/>
        </p:nvPicPr>
        <p:blipFill>
          <a:blip r:embed="rId2"/>
          <a:stretch>
            <a:fillRect/>
          </a:stretch>
        </p:blipFill>
        <p:spPr>
          <a:xfrm>
            <a:off x="6028061" y="1146790"/>
            <a:ext cx="5729536" cy="5272088"/>
          </a:xfrm>
          <a:prstGeom prst="rect">
            <a:avLst/>
          </a:prstGeom>
          <a:effectLst>
            <a:softEdge rad="88900"/>
          </a:effectLst>
        </p:spPr>
      </p:pic>
      <p:sp>
        <p:nvSpPr>
          <p:cNvPr id="2" name="TextBox 1">
            <a:extLst>
              <a:ext uri="{FF2B5EF4-FFF2-40B4-BE49-F238E27FC236}">
                <a16:creationId xmlns:a16="http://schemas.microsoft.com/office/drawing/2014/main" id="{42009639-10EB-4DAA-B26D-AF66D2C5D7FA}"/>
              </a:ext>
            </a:extLst>
          </p:cNvPr>
          <p:cNvSpPr txBox="1"/>
          <p:nvPr/>
        </p:nvSpPr>
        <p:spPr>
          <a:xfrm>
            <a:off x="1539552" y="1763485"/>
            <a:ext cx="3974840" cy="4524315"/>
          </a:xfrm>
          <a:prstGeom prst="rect">
            <a:avLst/>
          </a:prstGeom>
          <a:noFill/>
        </p:spPr>
        <p:txBody>
          <a:bodyPr wrap="square" rtlCol="0">
            <a:spAutoFit/>
          </a:bodyPr>
          <a:lstStyle/>
          <a:p>
            <a:pPr algn="ctr"/>
            <a:r>
              <a:rPr lang="en-US" b="1" dirty="0">
                <a:latin typeface="Cambria" panose="02040503050406030204" pitchFamily="18" charset="0"/>
                <a:ea typeface="Cambria" panose="02040503050406030204" pitchFamily="18" charset="0"/>
              </a:rPr>
              <a:t>Pin  Numbers</a:t>
            </a:r>
          </a:p>
          <a:p>
            <a:pPr algn="ctr"/>
            <a:endParaRPr lang="en-US" b="1" dirty="0">
              <a:latin typeface="Cambria" panose="02040503050406030204" pitchFamily="18" charset="0"/>
              <a:ea typeface="Cambria" panose="02040503050406030204" pitchFamily="18" charset="0"/>
            </a:endParaRPr>
          </a:p>
          <a:p>
            <a:pPr marL="342900" indent="-342900">
              <a:buAutoNum type="arabicPlain"/>
            </a:pPr>
            <a:r>
              <a:rPr lang="en-US" b="1" dirty="0">
                <a:latin typeface="Cambria" panose="02040503050406030204" pitchFamily="18" charset="0"/>
                <a:ea typeface="Cambria" panose="02040503050406030204" pitchFamily="18" charset="0"/>
              </a:rPr>
              <a:t>-  	Non inverting input</a:t>
            </a:r>
          </a:p>
          <a:p>
            <a:pPr marL="342900" indent="-342900">
              <a:buAutoNum type="arabicPlain"/>
            </a:pPr>
            <a:r>
              <a:rPr lang="en-US" b="1" dirty="0">
                <a:latin typeface="Cambria" panose="02040503050406030204" pitchFamily="18" charset="0"/>
                <a:ea typeface="Cambria" panose="02040503050406030204" pitchFamily="18" charset="0"/>
              </a:rPr>
              <a:t>-  	Inverting input</a:t>
            </a:r>
          </a:p>
          <a:p>
            <a:pPr marL="342900" indent="-342900">
              <a:buAutoNum type="arabicPlain"/>
            </a:pPr>
            <a:r>
              <a:rPr lang="en-US" b="1" dirty="0">
                <a:latin typeface="Cambria" panose="02040503050406030204" pitchFamily="18" charset="0"/>
                <a:ea typeface="Cambria" panose="02040503050406030204" pitchFamily="18" charset="0"/>
              </a:rPr>
              <a:t>-  	Ground</a:t>
            </a:r>
          </a:p>
          <a:p>
            <a:pPr marL="342900" indent="-342900">
              <a:buAutoNum type="arabicPlain"/>
            </a:pPr>
            <a:r>
              <a:rPr lang="en-US" b="1" dirty="0">
                <a:latin typeface="Cambria" panose="02040503050406030204" pitchFamily="18" charset="0"/>
                <a:ea typeface="Cambria" panose="02040503050406030204" pitchFamily="18" charset="0"/>
              </a:rPr>
              <a:t>- 	Reference Voltage</a:t>
            </a:r>
          </a:p>
          <a:p>
            <a:pPr marL="342900" indent="-342900">
              <a:buAutoNum type="arabicPlain"/>
            </a:pPr>
            <a:r>
              <a:rPr lang="en-US" b="1" dirty="0">
                <a:latin typeface="Cambria" panose="02040503050406030204" pitchFamily="18" charset="0"/>
                <a:ea typeface="Cambria" panose="02040503050406030204" pitchFamily="18" charset="0"/>
              </a:rPr>
              <a:t>-  	Enable for A B C D Input</a:t>
            </a:r>
          </a:p>
          <a:p>
            <a:pPr marL="342900" indent="-342900">
              <a:buAutoNum type="arabicPlain"/>
            </a:pPr>
            <a:r>
              <a:rPr lang="en-US" b="1" dirty="0">
                <a:latin typeface="Cambria" panose="02040503050406030204" pitchFamily="18" charset="0"/>
                <a:ea typeface="Cambria" panose="02040503050406030204" pitchFamily="18" charset="0"/>
              </a:rPr>
              <a:t>- 	Oscillator </a:t>
            </a:r>
          </a:p>
          <a:p>
            <a:r>
              <a:rPr lang="en-US" b="1" dirty="0">
                <a:latin typeface="Cambria" panose="02040503050406030204" pitchFamily="18" charset="0"/>
                <a:ea typeface="Cambria" panose="02040503050406030204" pitchFamily="18" charset="0"/>
              </a:rPr>
              <a:t>7,8 – 	External Oscillator</a:t>
            </a:r>
          </a:p>
          <a:p>
            <a:pPr marL="342900" indent="-342900">
              <a:buAutoNum type="arabicPlain" startAt="9"/>
            </a:pPr>
            <a:r>
              <a:rPr lang="en-US" b="1" dirty="0">
                <a:latin typeface="Cambria" panose="02040503050406030204" pitchFamily="18" charset="0"/>
                <a:ea typeface="Cambria" panose="02040503050406030204" pitchFamily="18" charset="0"/>
              </a:rPr>
              <a:t>-  	Source Voltage</a:t>
            </a:r>
          </a:p>
          <a:p>
            <a:pPr marL="342900" indent="-342900">
              <a:buAutoNum type="arabicPlain" startAt="9"/>
            </a:pPr>
            <a:r>
              <a:rPr lang="en-US" b="1" dirty="0">
                <a:latin typeface="Cambria" panose="02040503050406030204" pitchFamily="18" charset="0"/>
                <a:ea typeface="Cambria" panose="02040503050406030204" pitchFamily="18" charset="0"/>
              </a:rPr>
              <a:t>- 	Output Enable pin</a:t>
            </a:r>
          </a:p>
          <a:p>
            <a:pPr marL="342900" indent="-342900">
              <a:buAutoNum type="arabicPlain" startAt="9"/>
            </a:pPr>
            <a:r>
              <a:rPr lang="en-US" b="1" dirty="0">
                <a:latin typeface="Cambria" panose="02040503050406030204" pitchFamily="18" charset="0"/>
                <a:ea typeface="Cambria" panose="02040503050406030204" pitchFamily="18" charset="0"/>
              </a:rPr>
              <a:t>to 14  - Output</a:t>
            </a:r>
          </a:p>
          <a:p>
            <a:pPr marL="342900" indent="-342900">
              <a:buAutoNum type="arabicPlain" startAt="15"/>
            </a:pPr>
            <a:r>
              <a:rPr lang="en-US" b="1" dirty="0">
                <a:latin typeface="Cambria" panose="02040503050406030204" pitchFamily="18" charset="0"/>
                <a:ea typeface="Cambria" panose="02040503050406030204" pitchFamily="18" charset="0"/>
              </a:rPr>
              <a:t>-  	Stand By</a:t>
            </a:r>
          </a:p>
          <a:p>
            <a:pPr marL="342900" indent="-342900">
              <a:buAutoNum type="arabicPlain" startAt="15"/>
            </a:pPr>
            <a:r>
              <a:rPr lang="en-US" b="1" dirty="0">
                <a:latin typeface="Cambria" panose="02040503050406030204" pitchFamily="18" charset="0"/>
                <a:ea typeface="Cambria" panose="02040503050406030204" pitchFamily="18" charset="0"/>
              </a:rPr>
              <a:t>- 	 </a:t>
            </a:r>
            <a:r>
              <a:rPr lang="en-US" b="1" dirty="0" err="1">
                <a:latin typeface="Cambria" panose="02040503050406030204" pitchFamily="18" charset="0"/>
                <a:ea typeface="Cambria" panose="02040503050406030204" pitchFamily="18" charset="0"/>
              </a:rPr>
              <a:t>ESt</a:t>
            </a:r>
            <a:endParaRPr lang="en-US" b="1" dirty="0">
              <a:latin typeface="Cambria" panose="02040503050406030204" pitchFamily="18" charset="0"/>
              <a:ea typeface="Cambria" panose="02040503050406030204" pitchFamily="18" charset="0"/>
            </a:endParaRPr>
          </a:p>
          <a:p>
            <a:pPr marL="342900" indent="-342900">
              <a:buFontTx/>
              <a:buAutoNum type="arabicPlain" startAt="15"/>
            </a:pPr>
            <a:r>
              <a:rPr lang="en-US" b="1" dirty="0">
                <a:latin typeface="Cambria" panose="02040503050406030204" pitchFamily="18" charset="0"/>
                <a:ea typeface="Cambria" panose="02040503050406030204" pitchFamily="18" charset="0"/>
              </a:rPr>
              <a:t>- 	GT/ST  </a:t>
            </a:r>
          </a:p>
          <a:p>
            <a:pPr marL="342900" indent="-342900">
              <a:buAutoNum type="arabicPlain" startAt="15"/>
            </a:pPr>
            <a:r>
              <a:rPr lang="en-US" b="1" dirty="0">
                <a:latin typeface="Cambria" panose="02040503050406030204" pitchFamily="18" charset="0"/>
                <a:ea typeface="Cambria" panose="02040503050406030204" pitchFamily="18" charset="0"/>
              </a:rPr>
              <a:t>- 	Drain Voltage</a:t>
            </a:r>
          </a:p>
        </p:txBody>
      </p:sp>
    </p:spTree>
    <p:extLst>
      <p:ext uri="{BB962C8B-B14F-4D97-AF65-F5344CB8AC3E}">
        <p14:creationId xmlns:p14="http://schemas.microsoft.com/office/powerpoint/2010/main" val="32019589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48DC8A-B191-49CD-9099-E9BD727D54F0}"/>
              </a:ext>
            </a:extLst>
          </p:cNvPr>
          <p:cNvSpPr txBox="1"/>
          <p:nvPr/>
        </p:nvSpPr>
        <p:spPr>
          <a:xfrm>
            <a:off x="533400" y="542925"/>
            <a:ext cx="3169842" cy="584775"/>
          </a:xfrm>
          <a:prstGeom prst="rect">
            <a:avLst/>
          </a:prstGeom>
          <a:noFill/>
        </p:spPr>
        <p:txBody>
          <a:bodyPr wrap="none" rtlCol="0">
            <a:spAutoFit/>
          </a:bodyPr>
          <a:lstStyle/>
          <a:p>
            <a:r>
              <a:rPr lang="en-IN" sz="3200" b="1" dirty="0">
                <a:latin typeface="Cambria" panose="02040503050406030204" pitchFamily="18" charset="0"/>
                <a:ea typeface="Cambria" panose="02040503050406030204" pitchFamily="18" charset="0"/>
              </a:rPr>
              <a:t>3. Relay module</a:t>
            </a:r>
            <a:endParaRPr lang="en-US" sz="3200" b="1" dirty="0">
              <a:latin typeface="Cambria" panose="02040503050406030204" pitchFamily="18" charset="0"/>
              <a:ea typeface="Cambria" panose="02040503050406030204" pitchFamily="18" charset="0"/>
            </a:endParaRPr>
          </a:p>
        </p:txBody>
      </p:sp>
      <p:pic>
        <p:nvPicPr>
          <p:cNvPr id="3" name="Picture 2">
            <a:extLst>
              <a:ext uri="{FF2B5EF4-FFF2-40B4-BE49-F238E27FC236}">
                <a16:creationId xmlns:a16="http://schemas.microsoft.com/office/drawing/2014/main" id="{A919BE98-35AC-4558-9E88-13B0D672F6AC}"/>
              </a:ext>
            </a:extLst>
          </p:cNvPr>
          <p:cNvPicPr>
            <a:picLocks noChangeAspect="1"/>
          </p:cNvPicPr>
          <p:nvPr/>
        </p:nvPicPr>
        <p:blipFill>
          <a:blip r:embed="rId2"/>
          <a:stretch>
            <a:fillRect/>
          </a:stretch>
        </p:blipFill>
        <p:spPr>
          <a:xfrm>
            <a:off x="6877050" y="3209925"/>
            <a:ext cx="4324350" cy="2876550"/>
          </a:xfrm>
          <a:prstGeom prst="rect">
            <a:avLst/>
          </a:prstGeom>
          <a:effectLst>
            <a:softEdge rad="190500"/>
          </a:effectLst>
        </p:spPr>
      </p:pic>
      <p:sp>
        <p:nvSpPr>
          <p:cNvPr id="5" name="TextBox 4">
            <a:extLst>
              <a:ext uri="{FF2B5EF4-FFF2-40B4-BE49-F238E27FC236}">
                <a16:creationId xmlns:a16="http://schemas.microsoft.com/office/drawing/2014/main" id="{0AC6F7C4-A43C-459F-97F7-E09902BBA9B5}"/>
              </a:ext>
            </a:extLst>
          </p:cNvPr>
          <p:cNvSpPr txBox="1"/>
          <p:nvPr/>
        </p:nvSpPr>
        <p:spPr>
          <a:xfrm>
            <a:off x="238572" y="1601238"/>
            <a:ext cx="6105524" cy="4570482"/>
          </a:xfrm>
          <a:prstGeom prst="rect">
            <a:avLst/>
          </a:prstGeom>
          <a:noFill/>
        </p:spPr>
        <p:txBody>
          <a:bodyPr wrap="square">
            <a:spAutoFit/>
          </a:bodyPr>
          <a:lstStyle/>
          <a:p>
            <a:pPr marL="285750" indent="-285750" algn="just">
              <a:spcAft>
                <a:spcPts val="1800"/>
              </a:spcAft>
              <a:buFont typeface="Wingdings" panose="05000000000000000000" pitchFamily="2" charset="2"/>
              <a:buChar char="q"/>
            </a:pPr>
            <a:r>
              <a:rPr lang="en-US" dirty="0">
                <a:latin typeface="Cambria" panose="02040503050406030204" pitchFamily="18" charset="0"/>
                <a:ea typeface="Cambria" panose="02040503050406030204" pitchFamily="18" charset="0"/>
              </a:rPr>
              <a:t>A relay is a device which allows us to turn on or turn off a circuit with voltage and which is much higher than what Arduino could handle. </a:t>
            </a:r>
          </a:p>
          <a:p>
            <a:pPr algn="just">
              <a:spcAft>
                <a:spcPts val="1800"/>
              </a:spcAft>
            </a:pPr>
            <a:endParaRPr lang="en-US" dirty="0">
              <a:latin typeface="Cambria" panose="02040503050406030204" pitchFamily="18" charset="0"/>
              <a:ea typeface="Cambria" panose="02040503050406030204" pitchFamily="18" charset="0"/>
            </a:endParaRPr>
          </a:p>
          <a:p>
            <a:pPr marL="285750" indent="-285750" algn="just">
              <a:spcAft>
                <a:spcPts val="1800"/>
              </a:spcAft>
              <a:buFont typeface="Wingdings" panose="05000000000000000000" pitchFamily="2" charset="2"/>
              <a:buChar char="q"/>
            </a:pPr>
            <a:r>
              <a:rPr lang="en-US" dirty="0">
                <a:latin typeface="Cambria" panose="02040503050406030204" pitchFamily="18" charset="0"/>
                <a:ea typeface="Cambria" panose="02040503050406030204" pitchFamily="18" charset="0"/>
              </a:rPr>
              <a:t>Relay provides complete isolation between the low-voltage circuit placed on the Arduino side and the high-voltage side which is connected to the load. For this project we have used a 4 channel, 5V relay.</a:t>
            </a:r>
          </a:p>
          <a:p>
            <a:pPr algn="just">
              <a:spcAft>
                <a:spcPts val="1800"/>
              </a:spcAft>
            </a:pPr>
            <a:endParaRPr lang="en-US" dirty="0">
              <a:latin typeface="Cambria" panose="02040503050406030204" pitchFamily="18" charset="0"/>
              <a:ea typeface="Cambria" panose="02040503050406030204" pitchFamily="18" charset="0"/>
            </a:endParaRPr>
          </a:p>
          <a:p>
            <a:pPr marL="285750" indent="-285750" algn="just">
              <a:spcAft>
                <a:spcPts val="1800"/>
              </a:spcAft>
              <a:buFont typeface="Wingdings" panose="05000000000000000000" pitchFamily="2" charset="2"/>
              <a:buChar char="q"/>
            </a:pPr>
            <a:r>
              <a:rPr lang="en-US" dirty="0">
                <a:latin typeface="Cambria" panose="02040503050406030204" pitchFamily="18" charset="0"/>
                <a:ea typeface="Cambria" panose="02040503050406030204" pitchFamily="18" charset="0"/>
              </a:rPr>
              <a:t>This 5V 4-channel relay interface board and each channel needs a 15-20mA driver current.</a:t>
            </a:r>
          </a:p>
          <a:p>
            <a:pPr algn="just">
              <a:spcAft>
                <a:spcPts val="1800"/>
              </a:spcAft>
            </a:pPr>
            <a:r>
              <a:rPr lang="en-US" dirty="0"/>
              <a:t> </a:t>
            </a:r>
            <a:endParaRPr lang="en-IN" dirty="0"/>
          </a:p>
        </p:txBody>
      </p:sp>
      <p:pic>
        <p:nvPicPr>
          <p:cNvPr id="6" name="Picture 5">
            <a:extLst>
              <a:ext uri="{FF2B5EF4-FFF2-40B4-BE49-F238E27FC236}">
                <a16:creationId xmlns:a16="http://schemas.microsoft.com/office/drawing/2014/main" id="{68D0AA34-0BB1-4EEC-96EF-4CF51F299FE2}"/>
              </a:ext>
            </a:extLst>
          </p:cNvPr>
          <p:cNvPicPr>
            <a:picLocks noChangeAspect="1"/>
          </p:cNvPicPr>
          <p:nvPr/>
        </p:nvPicPr>
        <p:blipFill>
          <a:blip r:embed="rId3"/>
          <a:stretch>
            <a:fillRect/>
          </a:stretch>
        </p:blipFill>
        <p:spPr>
          <a:xfrm rot="5400000">
            <a:off x="7913792" y="-1086598"/>
            <a:ext cx="2664955" cy="5638250"/>
          </a:xfrm>
          <a:prstGeom prst="rect">
            <a:avLst/>
          </a:prstGeom>
        </p:spPr>
      </p:pic>
    </p:spTree>
    <p:extLst>
      <p:ext uri="{BB962C8B-B14F-4D97-AF65-F5344CB8AC3E}">
        <p14:creationId xmlns:p14="http://schemas.microsoft.com/office/powerpoint/2010/main" val="2833446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A63C5F-921C-4997-A2BD-D1748D1F5262}"/>
              </a:ext>
            </a:extLst>
          </p:cNvPr>
          <p:cNvSpPr txBox="1"/>
          <p:nvPr/>
        </p:nvSpPr>
        <p:spPr>
          <a:xfrm>
            <a:off x="338138" y="434459"/>
            <a:ext cx="6105524" cy="584775"/>
          </a:xfrm>
          <a:prstGeom prst="rect">
            <a:avLst/>
          </a:prstGeom>
          <a:noFill/>
        </p:spPr>
        <p:txBody>
          <a:bodyPr wrap="square">
            <a:spAutoFit/>
          </a:bodyPr>
          <a:lstStyle/>
          <a:p>
            <a:r>
              <a:rPr lang="en-IN" sz="3200" b="1" dirty="0">
                <a:latin typeface="Cambria" panose="02040503050406030204" pitchFamily="18" charset="0"/>
                <a:ea typeface="Cambria" panose="02040503050406030204" pitchFamily="18" charset="0"/>
              </a:rPr>
              <a:t>4. DTMF KEYPAD</a:t>
            </a:r>
            <a:endParaRPr lang="en-US" sz="3200" b="1" dirty="0">
              <a:latin typeface="Cambria" panose="0204050305040603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E986F8E1-8489-4D50-8185-6C71EFD62B30}"/>
              </a:ext>
            </a:extLst>
          </p:cNvPr>
          <p:cNvSpPr txBox="1"/>
          <p:nvPr/>
        </p:nvSpPr>
        <p:spPr>
          <a:xfrm>
            <a:off x="338138" y="1343442"/>
            <a:ext cx="6105524" cy="5555367"/>
          </a:xfrm>
          <a:prstGeom prst="rect">
            <a:avLst/>
          </a:prstGeom>
          <a:noFill/>
        </p:spPr>
        <p:txBody>
          <a:bodyPr wrap="square">
            <a:spAutoFit/>
          </a:bodyPr>
          <a:lstStyle/>
          <a:p>
            <a:pPr marL="342900" indent="-342900" algn="just">
              <a:spcAft>
                <a:spcPts val="3000"/>
              </a:spcAft>
              <a:buFont typeface="Wingdings" panose="05000000000000000000" pitchFamily="2" charset="2"/>
              <a:buChar char="q"/>
            </a:pPr>
            <a:r>
              <a:rPr lang="en-US" sz="2000" dirty="0">
                <a:latin typeface="Cambria" panose="02040503050406030204" pitchFamily="18" charset="0"/>
                <a:ea typeface="Cambria" panose="02040503050406030204" pitchFamily="18" charset="0"/>
              </a:rPr>
              <a:t>A DTMF keypad (generator or encoder) generates a sinusoidal tone which is mixture of the row and column frequencies. </a:t>
            </a:r>
          </a:p>
          <a:p>
            <a:pPr marL="342900" indent="-342900" algn="just">
              <a:spcAft>
                <a:spcPts val="3000"/>
              </a:spcAft>
              <a:buFont typeface="Wingdings" panose="05000000000000000000" pitchFamily="2" charset="2"/>
              <a:buChar char="q"/>
            </a:pPr>
            <a:r>
              <a:rPr lang="en-US" sz="2000" dirty="0">
                <a:latin typeface="Cambria" panose="02040503050406030204" pitchFamily="18" charset="0"/>
                <a:ea typeface="Cambria" panose="02040503050406030204" pitchFamily="18" charset="0"/>
              </a:rPr>
              <a:t>The DTMF Keypad is laid out in a 4×4 matrix of push buttons. The row frequencies are low group frequencies. The column frequencies belong to high group frequencies. </a:t>
            </a:r>
          </a:p>
          <a:p>
            <a:pPr marL="342900" indent="-342900" algn="just">
              <a:spcAft>
                <a:spcPts val="3000"/>
              </a:spcAft>
              <a:buFont typeface="Wingdings" panose="05000000000000000000" pitchFamily="2" charset="2"/>
              <a:buChar char="q"/>
            </a:pPr>
            <a:r>
              <a:rPr lang="en-US" sz="2000" dirty="0">
                <a:latin typeface="Cambria" panose="02040503050406030204" pitchFamily="18" charset="0"/>
                <a:ea typeface="Cambria" panose="02040503050406030204" pitchFamily="18" charset="0"/>
              </a:rPr>
              <a:t>This prevents misinterpretation of the harmonics. Also the frequencies for DTMF are so chosen that none have a harmonic relationship with the others and that mixing the frequencies would not produce sum or product frequencies that could mimic another valid tone. </a:t>
            </a:r>
          </a:p>
          <a:p>
            <a:pPr algn="just"/>
            <a:endParaRPr lang="en-IN" sz="2000" dirty="0">
              <a:latin typeface="Cambria" panose="02040503050406030204" pitchFamily="18" charset="0"/>
              <a:ea typeface="Cambria" panose="02040503050406030204" pitchFamily="18" charset="0"/>
            </a:endParaRPr>
          </a:p>
        </p:txBody>
      </p:sp>
      <p:pic>
        <p:nvPicPr>
          <p:cNvPr id="7" name="Picture 6">
            <a:extLst>
              <a:ext uri="{FF2B5EF4-FFF2-40B4-BE49-F238E27FC236}">
                <a16:creationId xmlns:a16="http://schemas.microsoft.com/office/drawing/2014/main" id="{333DD10C-4A2E-4C9B-B299-A2873F0C0230}"/>
              </a:ext>
            </a:extLst>
          </p:cNvPr>
          <p:cNvPicPr>
            <a:picLocks noChangeAspect="1"/>
          </p:cNvPicPr>
          <p:nvPr/>
        </p:nvPicPr>
        <p:blipFill>
          <a:blip r:embed="rId2"/>
          <a:stretch>
            <a:fillRect/>
          </a:stretch>
        </p:blipFill>
        <p:spPr>
          <a:xfrm>
            <a:off x="7476639" y="1232835"/>
            <a:ext cx="4129088" cy="4804757"/>
          </a:xfrm>
          <a:prstGeom prst="rect">
            <a:avLst/>
          </a:prstGeom>
          <a:effectLst>
            <a:softEdge rad="203200"/>
          </a:effectLst>
        </p:spPr>
      </p:pic>
    </p:spTree>
    <p:extLst>
      <p:ext uri="{BB962C8B-B14F-4D97-AF65-F5344CB8AC3E}">
        <p14:creationId xmlns:p14="http://schemas.microsoft.com/office/powerpoint/2010/main" val="26741205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D27F69D-DE09-4DFA-938F-77489F4DD1B4}"/>
              </a:ext>
            </a:extLst>
          </p:cNvPr>
          <p:cNvSpPr txBox="1"/>
          <p:nvPr/>
        </p:nvSpPr>
        <p:spPr>
          <a:xfrm>
            <a:off x="242888" y="301109"/>
            <a:ext cx="6105524" cy="769441"/>
          </a:xfrm>
          <a:prstGeom prst="rect">
            <a:avLst/>
          </a:prstGeom>
          <a:noFill/>
        </p:spPr>
        <p:txBody>
          <a:bodyPr wrap="square">
            <a:spAutoFit/>
          </a:bodyPr>
          <a:lstStyle/>
          <a:p>
            <a:r>
              <a:rPr lang="en-IN" sz="4400" b="1" dirty="0">
                <a:latin typeface="Cambria" panose="02040503050406030204" pitchFamily="18" charset="0"/>
                <a:ea typeface="Cambria" panose="02040503050406030204" pitchFamily="18" charset="0"/>
              </a:rPr>
              <a:t>PROJECT ANALYSIS </a:t>
            </a:r>
            <a:endParaRPr lang="en-US" sz="4400" b="1" dirty="0">
              <a:latin typeface="Cambria" panose="02040503050406030204" pitchFamily="18" charset="0"/>
              <a:ea typeface="Cambria" panose="02040503050406030204" pitchFamily="18" charset="0"/>
            </a:endParaRPr>
          </a:p>
        </p:txBody>
      </p:sp>
      <p:pic>
        <p:nvPicPr>
          <p:cNvPr id="5" name="Picture 4">
            <a:extLst>
              <a:ext uri="{FF2B5EF4-FFF2-40B4-BE49-F238E27FC236}">
                <a16:creationId xmlns:a16="http://schemas.microsoft.com/office/drawing/2014/main" id="{4A030978-FAE9-4659-B716-7606D2DD2C59}"/>
              </a:ext>
            </a:extLst>
          </p:cNvPr>
          <p:cNvPicPr>
            <a:picLocks noChangeAspect="1"/>
          </p:cNvPicPr>
          <p:nvPr/>
        </p:nvPicPr>
        <p:blipFill>
          <a:blip r:embed="rId2"/>
          <a:stretch>
            <a:fillRect/>
          </a:stretch>
        </p:blipFill>
        <p:spPr>
          <a:xfrm>
            <a:off x="6429376" y="1196459"/>
            <a:ext cx="5562600" cy="5181600"/>
          </a:xfrm>
          <a:prstGeom prst="rect">
            <a:avLst/>
          </a:prstGeom>
        </p:spPr>
      </p:pic>
      <p:sp>
        <p:nvSpPr>
          <p:cNvPr id="7" name="TextBox 6">
            <a:extLst>
              <a:ext uri="{FF2B5EF4-FFF2-40B4-BE49-F238E27FC236}">
                <a16:creationId xmlns:a16="http://schemas.microsoft.com/office/drawing/2014/main" id="{759FB21D-7747-4561-A086-F2C4C8AFD4F4}"/>
              </a:ext>
            </a:extLst>
          </p:cNvPr>
          <p:cNvSpPr txBox="1"/>
          <p:nvPr/>
        </p:nvSpPr>
        <p:spPr>
          <a:xfrm>
            <a:off x="323852" y="1196459"/>
            <a:ext cx="6105524" cy="523220"/>
          </a:xfrm>
          <a:prstGeom prst="rect">
            <a:avLst/>
          </a:prstGeom>
          <a:noFill/>
        </p:spPr>
        <p:txBody>
          <a:bodyPr wrap="square">
            <a:spAutoFit/>
          </a:bodyPr>
          <a:lstStyle/>
          <a:p>
            <a:r>
              <a:rPr lang="en-IN" sz="2800" b="1" dirty="0">
                <a:latin typeface="Cambria" panose="02040503050406030204" pitchFamily="18" charset="0"/>
                <a:ea typeface="Cambria" panose="02040503050406030204" pitchFamily="18" charset="0"/>
              </a:rPr>
              <a:t>DTMF decoder</a:t>
            </a:r>
            <a:endParaRPr lang="en-US" sz="2800" b="1" dirty="0">
              <a:latin typeface="Cambria" panose="02040503050406030204" pitchFamily="18" charset="0"/>
              <a:ea typeface="Cambria" panose="02040503050406030204" pitchFamily="18" charset="0"/>
            </a:endParaRPr>
          </a:p>
        </p:txBody>
      </p:sp>
      <p:sp>
        <p:nvSpPr>
          <p:cNvPr id="9" name="TextBox 8">
            <a:extLst>
              <a:ext uri="{FF2B5EF4-FFF2-40B4-BE49-F238E27FC236}">
                <a16:creationId xmlns:a16="http://schemas.microsoft.com/office/drawing/2014/main" id="{99DC5DE2-A3EF-467C-BAD7-21F4688962E2}"/>
              </a:ext>
            </a:extLst>
          </p:cNvPr>
          <p:cNvSpPr txBox="1"/>
          <p:nvPr/>
        </p:nvSpPr>
        <p:spPr>
          <a:xfrm>
            <a:off x="100013" y="1845588"/>
            <a:ext cx="6105524" cy="4242123"/>
          </a:xfrm>
          <a:prstGeom prst="rect">
            <a:avLst/>
          </a:prstGeom>
          <a:noFill/>
        </p:spPr>
        <p:txBody>
          <a:bodyPr wrap="square">
            <a:spAutoFit/>
          </a:bodyPr>
          <a:lstStyle/>
          <a:p>
            <a:pPr marL="285750" indent="-285750" algn="just">
              <a:lnSpc>
                <a:spcPct val="150000"/>
              </a:lnSpc>
              <a:spcAft>
                <a:spcPts val="1800"/>
              </a:spcAft>
              <a:buFont typeface="Wingdings" panose="05000000000000000000" pitchFamily="2" charset="2"/>
              <a:buChar char="q"/>
            </a:pPr>
            <a:r>
              <a:rPr lang="en-US" dirty="0">
                <a:latin typeface="Cambria" panose="02040503050406030204" pitchFamily="18" charset="0"/>
                <a:ea typeface="Cambria" panose="02040503050406030204" pitchFamily="18" charset="0"/>
              </a:rPr>
              <a:t>A valid </a:t>
            </a:r>
            <a:r>
              <a:rPr lang="en-US" dirty="0" err="1">
                <a:latin typeface="Cambria" panose="02040503050406030204" pitchFamily="18" charset="0"/>
                <a:ea typeface="Cambria" panose="02040503050406030204" pitchFamily="18" charset="0"/>
              </a:rPr>
              <a:t>dtmf</a:t>
            </a:r>
            <a:r>
              <a:rPr lang="en-US" dirty="0">
                <a:latin typeface="Cambria" panose="02040503050406030204" pitchFamily="18" charset="0"/>
                <a:ea typeface="Cambria" panose="02040503050406030204" pitchFamily="18" charset="0"/>
              </a:rPr>
              <a:t> signal is the sum of two tones, one from a lower group (697-940 Hz) and the other from a higher group (1209-1663 Hz). </a:t>
            </a:r>
          </a:p>
          <a:p>
            <a:pPr marL="285750" indent="-285750" algn="just">
              <a:lnSpc>
                <a:spcPct val="150000"/>
              </a:lnSpc>
              <a:spcAft>
                <a:spcPts val="1800"/>
              </a:spcAft>
              <a:buFont typeface="Wingdings" panose="05000000000000000000" pitchFamily="2" charset="2"/>
              <a:buChar char="q"/>
            </a:pPr>
            <a:r>
              <a:rPr lang="en-US" dirty="0">
                <a:latin typeface="Cambria" panose="02040503050406030204" pitchFamily="18" charset="0"/>
                <a:ea typeface="Cambria" panose="02040503050406030204" pitchFamily="18" charset="0"/>
              </a:rPr>
              <a:t>Each group contains four individual tones. This scheme allows 10 unique combinations. Ten of these code represent digits 1 through 9 and 0. </a:t>
            </a:r>
          </a:p>
          <a:p>
            <a:pPr marL="285750" indent="-285750" algn="just">
              <a:lnSpc>
                <a:spcPct val="150000"/>
              </a:lnSpc>
              <a:spcAft>
                <a:spcPts val="1800"/>
              </a:spcAft>
              <a:buFont typeface="Wingdings" panose="05000000000000000000" pitchFamily="2" charset="2"/>
              <a:buChar char="q"/>
            </a:pPr>
            <a:r>
              <a:rPr lang="en-US" dirty="0">
                <a:latin typeface="Cambria" panose="02040503050406030204" pitchFamily="18" charset="0"/>
                <a:ea typeface="Cambria" panose="02040503050406030204" pitchFamily="18" charset="0"/>
              </a:rPr>
              <a:t>Tones in DTMF dialing are so chose that none of the tones is harmonic of are other tone. Therefore, there is no change of distortion caused by harmonics</a:t>
            </a:r>
          </a:p>
        </p:txBody>
      </p:sp>
    </p:spTree>
    <p:extLst>
      <p:ext uri="{BB962C8B-B14F-4D97-AF65-F5344CB8AC3E}">
        <p14:creationId xmlns:p14="http://schemas.microsoft.com/office/powerpoint/2010/main" val="1358380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25BB0C-35B7-4304-BDE8-EE5F1440AC9F}"/>
              </a:ext>
            </a:extLst>
          </p:cNvPr>
          <p:cNvSpPr txBox="1"/>
          <p:nvPr/>
        </p:nvSpPr>
        <p:spPr>
          <a:xfrm>
            <a:off x="147320" y="1891437"/>
            <a:ext cx="6106160" cy="2841740"/>
          </a:xfrm>
          <a:prstGeom prst="rect">
            <a:avLst/>
          </a:prstGeom>
          <a:noFill/>
        </p:spPr>
        <p:txBody>
          <a:bodyPr wrap="square">
            <a:spAutoFit/>
          </a:bodyPr>
          <a:lstStyle/>
          <a:p>
            <a:pPr marL="285750" indent="-285750" algn="just">
              <a:lnSpc>
                <a:spcPct val="150000"/>
              </a:lnSpc>
              <a:spcAft>
                <a:spcPts val="2400"/>
              </a:spcAft>
              <a:buFont typeface="Wingdings" panose="05000000000000000000" pitchFamily="2" charset="2"/>
              <a:buChar char="q"/>
            </a:pPr>
            <a:r>
              <a:rPr lang="en-US" dirty="0">
                <a:latin typeface="Cambria" panose="02040503050406030204" pitchFamily="18" charset="0"/>
                <a:ea typeface="Cambria" panose="02040503050406030204" pitchFamily="18" charset="0"/>
              </a:rPr>
              <a:t>The </a:t>
            </a:r>
            <a:r>
              <a:rPr lang="en-US" dirty="0" err="1">
                <a:latin typeface="Cambria" panose="02040503050406030204" pitchFamily="18" charset="0"/>
                <a:ea typeface="Cambria" panose="02040503050406030204" pitchFamily="18" charset="0"/>
              </a:rPr>
              <a:t>dtmf</a:t>
            </a:r>
            <a:r>
              <a:rPr lang="en-US" dirty="0">
                <a:latin typeface="Cambria" panose="02040503050406030204" pitchFamily="18" charset="0"/>
                <a:ea typeface="Cambria" panose="02040503050406030204" pitchFamily="18" charset="0"/>
              </a:rPr>
              <a:t> signal contains only one component from each of the high and low group.</a:t>
            </a:r>
          </a:p>
          <a:p>
            <a:pPr marL="285750" indent="-285750" algn="just">
              <a:lnSpc>
                <a:spcPct val="150000"/>
              </a:lnSpc>
              <a:spcAft>
                <a:spcPts val="2400"/>
              </a:spcAft>
              <a:buFont typeface="Wingdings" panose="05000000000000000000" pitchFamily="2" charset="2"/>
              <a:buChar char="q"/>
            </a:pPr>
            <a:r>
              <a:rPr lang="en-US" dirty="0">
                <a:latin typeface="Cambria" panose="02040503050406030204" pitchFamily="18" charset="0"/>
                <a:ea typeface="Cambria" panose="02040503050406030204" pitchFamily="18" charset="0"/>
              </a:rPr>
              <a:t> This significantly simplifies decoding because the composite </a:t>
            </a:r>
            <a:r>
              <a:rPr lang="en-US" dirty="0" err="1">
                <a:latin typeface="Cambria" panose="02040503050406030204" pitchFamily="18" charset="0"/>
                <a:ea typeface="Cambria" panose="02040503050406030204" pitchFamily="18" charset="0"/>
              </a:rPr>
              <a:t>dtmf</a:t>
            </a:r>
            <a:r>
              <a:rPr lang="en-US" dirty="0">
                <a:latin typeface="Cambria" panose="02040503050406030204" pitchFamily="18" charset="0"/>
                <a:ea typeface="Cambria" panose="02040503050406030204" pitchFamily="18" charset="0"/>
              </a:rPr>
              <a:t> signal may be separated with band pass filters into single frequency components, each of which may be handled individually. </a:t>
            </a:r>
            <a:endParaRPr lang="en-IN" dirty="0">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2C2AF0CC-B841-4133-A266-4921213AA548}"/>
              </a:ext>
            </a:extLst>
          </p:cNvPr>
          <p:cNvPicPr>
            <a:picLocks noChangeAspect="1"/>
          </p:cNvPicPr>
          <p:nvPr/>
        </p:nvPicPr>
        <p:blipFill>
          <a:blip r:embed="rId2"/>
          <a:stretch>
            <a:fillRect/>
          </a:stretch>
        </p:blipFill>
        <p:spPr>
          <a:xfrm>
            <a:off x="6482080" y="838200"/>
            <a:ext cx="5562600" cy="5181600"/>
          </a:xfrm>
          <a:prstGeom prst="rect">
            <a:avLst/>
          </a:prstGeom>
        </p:spPr>
      </p:pic>
    </p:spTree>
    <p:extLst>
      <p:ext uri="{BB962C8B-B14F-4D97-AF65-F5344CB8AC3E}">
        <p14:creationId xmlns:p14="http://schemas.microsoft.com/office/powerpoint/2010/main" val="25194285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E910239-E62F-4B7F-A655-4D151A6B2E90}"/>
              </a:ext>
            </a:extLst>
          </p:cNvPr>
          <p:cNvPicPr>
            <a:picLocks noChangeAspect="1"/>
          </p:cNvPicPr>
          <p:nvPr/>
        </p:nvPicPr>
        <p:blipFill>
          <a:blip r:embed="rId2"/>
          <a:stretch>
            <a:fillRect/>
          </a:stretch>
        </p:blipFill>
        <p:spPr>
          <a:xfrm>
            <a:off x="1821530" y="1192826"/>
            <a:ext cx="8227343" cy="5380885"/>
          </a:xfrm>
          <a:prstGeom prst="rect">
            <a:avLst/>
          </a:prstGeom>
          <a:effectLst>
            <a:softEdge rad="50800"/>
          </a:effectLst>
        </p:spPr>
      </p:pic>
      <p:sp>
        <p:nvSpPr>
          <p:cNvPr id="3" name="TextBox 2">
            <a:extLst>
              <a:ext uri="{FF2B5EF4-FFF2-40B4-BE49-F238E27FC236}">
                <a16:creationId xmlns:a16="http://schemas.microsoft.com/office/drawing/2014/main" id="{32682BC6-C7C4-4600-83F9-852A840B9881}"/>
              </a:ext>
            </a:extLst>
          </p:cNvPr>
          <p:cNvSpPr txBox="1"/>
          <p:nvPr/>
        </p:nvSpPr>
        <p:spPr>
          <a:xfrm>
            <a:off x="3760600" y="438150"/>
            <a:ext cx="4349204" cy="584775"/>
          </a:xfrm>
          <a:prstGeom prst="rect">
            <a:avLst/>
          </a:prstGeom>
          <a:noFill/>
        </p:spPr>
        <p:txBody>
          <a:bodyPr wrap="none" rtlCol="0">
            <a:spAutoFit/>
          </a:bodyPr>
          <a:lstStyle/>
          <a:p>
            <a:r>
              <a:rPr lang="en-US" sz="3200" b="1" dirty="0">
                <a:latin typeface="Cambria" panose="02040503050406030204" pitchFamily="18" charset="0"/>
                <a:ea typeface="Cambria" panose="02040503050406030204" pitchFamily="18" charset="0"/>
              </a:rPr>
              <a:t>CIRCUIT CONNECTION</a:t>
            </a:r>
          </a:p>
        </p:txBody>
      </p:sp>
    </p:spTree>
    <p:extLst>
      <p:ext uri="{BB962C8B-B14F-4D97-AF65-F5344CB8AC3E}">
        <p14:creationId xmlns:p14="http://schemas.microsoft.com/office/powerpoint/2010/main" val="8198411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4D33EE8-2A60-4D44-93C8-A385C2324F64}"/>
              </a:ext>
            </a:extLst>
          </p:cNvPr>
          <p:cNvSpPr txBox="1"/>
          <p:nvPr/>
        </p:nvSpPr>
        <p:spPr>
          <a:xfrm>
            <a:off x="557213" y="1098620"/>
            <a:ext cx="8843962" cy="5447645"/>
          </a:xfrm>
          <a:prstGeom prst="rect">
            <a:avLst/>
          </a:prstGeom>
          <a:noFill/>
        </p:spPr>
        <p:txBody>
          <a:bodyPr wrap="square">
            <a:spAutoFit/>
          </a:bodyPr>
          <a:lstStyle/>
          <a:p>
            <a:pPr marL="285750" indent="-285750" algn="just">
              <a:spcAft>
                <a:spcPts val="1200"/>
              </a:spcAft>
              <a:buFont typeface="Wingdings" panose="05000000000000000000" pitchFamily="2" charset="2"/>
              <a:buChar char="q"/>
            </a:pPr>
            <a:r>
              <a:rPr lang="en-US" dirty="0">
                <a:latin typeface="Cambria" panose="02040503050406030204" pitchFamily="18" charset="0"/>
                <a:ea typeface="Cambria" panose="02040503050406030204" pitchFamily="18" charset="0"/>
              </a:rPr>
              <a:t>When the user dials the home mobile number the phone at home rings and if nobody picks the call, then the system picks up the call automatically. </a:t>
            </a:r>
          </a:p>
          <a:p>
            <a:pPr marL="285750" indent="-285750" algn="just">
              <a:spcAft>
                <a:spcPts val="1200"/>
              </a:spcAft>
              <a:buFont typeface="Wingdings" panose="05000000000000000000" pitchFamily="2" charset="2"/>
              <a:buChar char="q"/>
            </a:pPr>
            <a:r>
              <a:rPr lang="en-US" dirty="0">
                <a:latin typeface="Cambria" panose="02040503050406030204" pitchFamily="18" charset="0"/>
                <a:ea typeface="Cambria" panose="02040503050406030204" pitchFamily="18" charset="0"/>
              </a:rPr>
              <a:t>When we press any number on the phone keypad it generates a particular frequency, which is received by the other phone and then the code/number is decoded by the DTMF decoder /receiver. </a:t>
            </a:r>
          </a:p>
          <a:p>
            <a:pPr marL="285750" indent="-285750" algn="just">
              <a:spcAft>
                <a:spcPts val="1200"/>
              </a:spcAft>
              <a:buFont typeface="Wingdings" panose="05000000000000000000" pitchFamily="2" charset="2"/>
              <a:buChar char="q"/>
            </a:pPr>
            <a:r>
              <a:rPr lang="en-US" dirty="0">
                <a:latin typeface="Cambria" panose="02040503050406030204" pitchFamily="18" charset="0"/>
                <a:ea typeface="Cambria" panose="02040503050406030204" pitchFamily="18" charset="0"/>
              </a:rPr>
              <a:t>Here the decoder decodes the frequency of the tone generated by the particular code/number. </a:t>
            </a:r>
          </a:p>
          <a:p>
            <a:pPr marL="285750" indent="-285750" algn="just">
              <a:spcAft>
                <a:spcPts val="1200"/>
              </a:spcAft>
              <a:buFont typeface="Wingdings" panose="05000000000000000000" pitchFamily="2" charset="2"/>
              <a:buChar char="q"/>
            </a:pPr>
            <a:r>
              <a:rPr lang="en-US" dirty="0">
                <a:latin typeface="Cambria" panose="02040503050406030204" pitchFamily="18" charset="0"/>
                <a:ea typeface="Cambria" panose="02040503050406030204" pitchFamily="18" charset="0"/>
              </a:rPr>
              <a:t>The Connection Layout of the Hardware 34 DTMF decoder generates a binary output which is given to the microcontroller. </a:t>
            </a:r>
          </a:p>
          <a:p>
            <a:pPr marL="285750" indent="-285750" algn="just">
              <a:spcAft>
                <a:spcPts val="1200"/>
              </a:spcAft>
              <a:buFont typeface="Wingdings" panose="05000000000000000000" pitchFamily="2" charset="2"/>
              <a:buChar char="q"/>
            </a:pPr>
            <a:r>
              <a:rPr lang="en-US" dirty="0">
                <a:latin typeface="Cambria" panose="02040503050406030204" pitchFamily="18" charset="0"/>
                <a:ea typeface="Cambria" panose="02040503050406030204" pitchFamily="18" charset="0"/>
              </a:rPr>
              <a:t>Here a program code is fed to the microcontroller which activates the relay module according to the key pressed by the user. </a:t>
            </a:r>
          </a:p>
          <a:p>
            <a:pPr marL="285750" indent="-285750" algn="just">
              <a:spcAft>
                <a:spcPts val="1200"/>
              </a:spcAft>
              <a:buFont typeface="Wingdings" panose="05000000000000000000" pitchFamily="2" charset="2"/>
              <a:buChar char="q"/>
            </a:pPr>
            <a:r>
              <a:rPr lang="en-US" dirty="0">
                <a:latin typeface="Cambria" panose="02040503050406030204" pitchFamily="18" charset="0"/>
                <a:ea typeface="Cambria" panose="02040503050406030204" pitchFamily="18" charset="0"/>
              </a:rPr>
              <a:t>At the output of the microcontroller the devices are connected to a 4-channel relay module. </a:t>
            </a:r>
          </a:p>
          <a:p>
            <a:pPr marL="285750" indent="-285750" algn="just">
              <a:spcAft>
                <a:spcPts val="1200"/>
              </a:spcAft>
              <a:buFont typeface="Wingdings" panose="05000000000000000000" pitchFamily="2" charset="2"/>
              <a:buChar char="q"/>
            </a:pPr>
            <a:r>
              <a:rPr lang="en-US" dirty="0">
                <a:latin typeface="Cambria" panose="02040503050406030204" pitchFamily="18" charset="0"/>
                <a:ea typeface="Cambria" panose="02040503050406030204" pitchFamily="18" charset="0"/>
              </a:rPr>
              <a:t>It is a driver which drives the appliances based on the microcontroller output. Thus, when the relay drive is activated by the microcontroller, the device either gets ON or is switched OFF as per the requirement</a:t>
            </a:r>
            <a:endParaRPr lang="en-IN" dirty="0">
              <a:latin typeface="Cambria" panose="02040503050406030204" pitchFamily="18" charset="0"/>
              <a:ea typeface="Cambria" panose="02040503050406030204" pitchFamily="18" charset="0"/>
            </a:endParaRPr>
          </a:p>
        </p:txBody>
      </p:sp>
      <p:sp>
        <p:nvSpPr>
          <p:cNvPr id="4" name="TextBox 3">
            <a:extLst>
              <a:ext uri="{FF2B5EF4-FFF2-40B4-BE49-F238E27FC236}">
                <a16:creationId xmlns:a16="http://schemas.microsoft.com/office/drawing/2014/main" id="{8FC93D7F-CF6C-4774-A131-C2AA134B762C}"/>
              </a:ext>
            </a:extLst>
          </p:cNvPr>
          <p:cNvSpPr txBox="1"/>
          <p:nvPr/>
        </p:nvSpPr>
        <p:spPr>
          <a:xfrm>
            <a:off x="771525" y="390525"/>
            <a:ext cx="3818418" cy="523220"/>
          </a:xfrm>
          <a:prstGeom prst="rect">
            <a:avLst/>
          </a:prstGeom>
          <a:noFill/>
        </p:spPr>
        <p:txBody>
          <a:bodyPr wrap="none" rtlCol="0">
            <a:spAutoFit/>
          </a:bodyPr>
          <a:lstStyle/>
          <a:p>
            <a:r>
              <a:rPr lang="en-US" sz="2800" b="1" dirty="0">
                <a:latin typeface="Cambria" panose="02040503050406030204" pitchFamily="18" charset="0"/>
                <a:ea typeface="Cambria" panose="02040503050406030204" pitchFamily="18" charset="0"/>
              </a:rPr>
              <a:t>WORKING OF CIRCUIT</a:t>
            </a:r>
          </a:p>
        </p:txBody>
      </p:sp>
    </p:spTree>
    <p:extLst>
      <p:ext uri="{BB962C8B-B14F-4D97-AF65-F5344CB8AC3E}">
        <p14:creationId xmlns:p14="http://schemas.microsoft.com/office/powerpoint/2010/main" val="11579022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E1143C-3156-4A49-836A-B31FFED6E3C8}"/>
              </a:ext>
            </a:extLst>
          </p:cNvPr>
          <p:cNvSpPr txBox="1"/>
          <p:nvPr/>
        </p:nvSpPr>
        <p:spPr>
          <a:xfrm>
            <a:off x="314324" y="251870"/>
            <a:ext cx="3190876" cy="584775"/>
          </a:xfrm>
          <a:prstGeom prst="rect">
            <a:avLst/>
          </a:prstGeom>
          <a:noFill/>
        </p:spPr>
        <p:txBody>
          <a:bodyPr wrap="square" rtlCol="0">
            <a:spAutoFit/>
          </a:bodyPr>
          <a:lstStyle/>
          <a:p>
            <a:r>
              <a:rPr lang="en-US" sz="3200" b="1" dirty="0">
                <a:latin typeface="Cambria" panose="02040503050406030204" pitchFamily="18" charset="0"/>
                <a:ea typeface="Cambria" panose="02040503050406030204" pitchFamily="18" charset="0"/>
              </a:rPr>
              <a:t>ARDUINO CODE</a:t>
            </a:r>
          </a:p>
        </p:txBody>
      </p:sp>
      <p:pic>
        <p:nvPicPr>
          <p:cNvPr id="7" name="Picture 6">
            <a:extLst>
              <a:ext uri="{FF2B5EF4-FFF2-40B4-BE49-F238E27FC236}">
                <a16:creationId xmlns:a16="http://schemas.microsoft.com/office/drawing/2014/main" id="{1B06231C-D2B5-4E44-A146-4146ACE71FB7}"/>
              </a:ext>
            </a:extLst>
          </p:cNvPr>
          <p:cNvPicPr>
            <a:picLocks noChangeAspect="1"/>
          </p:cNvPicPr>
          <p:nvPr/>
        </p:nvPicPr>
        <p:blipFill>
          <a:blip r:embed="rId2"/>
          <a:stretch>
            <a:fillRect/>
          </a:stretch>
        </p:blipFill>
        <p:spPr>
          <a:xfrm>
            <a:off x="1126124" y="836645"/>
            <a:ext cx="8972916" cy="5690142"/>
          </a:xfrm>
          <a:prstGeom prst="rect">
            <a:avLst/>
          </a:prstGeom>
        </p:spPr>
      </p:pic>
    </p:spTree>
    <p:extLst>
      <p:ext uri="{BB962C8B-B14F-4D97-AF65-F5344CB8AC3E}">
        <p14:creationId xmlns:p14="http://schemas.microsoft.com/office/powerpoint/2010/main" val="210919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61;p2">
            <a:extLst>
              <a:ext uri="{FF2B5EF4-FFF2-40B4-BE49-F238E27FC236}">
                <a16:creationId xmlns:a16="http://schemas.microsoft.com/office/drawing/2014/main" id="{78433679-7A95-4462-A261-49C009BA9CA8}"/>
              </a:ext>
            </a:extLst>
          </p:cNvPr>
          <p:cNvSpPr txBox="1">
            <a:spLocks/>
          </p:cNvSpPr>
          <p:nvPr/>
        </p:nvSpPr>
        <p:spPr>
          <a:xfrm>
            <a:off x="792465" y="472720"/>
            <a:ext cx="7704667" cy="1295399"/>
          </a:xfrm>
          <a:prstGeom prst="rect">
            <a:avLst/>
          </a:prstGeom>
          <a:noFill/>
          <a:ln>
            <a:noFill/>
          </a:ln>
        </p:spPr>
        <p:txBody>
          <a:bodyPr spcFirstLastPara="1" wrap="square" lIns="91425" tIns="45700" rIns="91425" bIns="45700" anchor="ctr" anchorCtr="0">
            <a:no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buClr>
                <a:schemeClr val="dk1"/>
              </a:buClr>
              <a:buSzPts val="4000"/>
              <a:buFont typeface="Calibri"/>
              <a:buNone/>
            </a:pPr>
            <a:r>
              <a:rPr lang="en-US" sz="4800" b="1" dirty="0">
                <a:latin typeface="Cambria" panose="02040503050406030204" pitchFamily="18" charset="0"/>
                <a:ea typeface="Cambria" panose="02040503050406030204" pitchFamily="18" charset="0"/>
                <a:cs typeface="Calibri"/>
                <a:sym typeface="Calibri"/>
              </a:rPr>
              <a:t>Introduction </a:t>
            </a:r>
            <a:endParaRPr lang="en-US" sz="4800" b="1" dirty="0">
              <a:latin typeface="Cambria" panose="02040503050406030204" pitchFamily="18" charset="0"/>
              <a:ea typeface="Cambria" panose="02040503050406030204" pitchFamily="18" charset="0"/>
            </a:endParaRPr>
          </a:p>
        </p:txBody>
      </p:sp>
      <p:sp>
        <p:nvSpPr>
          <p:cNvPr id="5" name="Google Shape;162;p2">
            <a:extLst>
              <a:ext uri="{FF2B5EF4-FFF2-40B4-BE49-F238E27FC236}">
                <a16:creationId xmlns:a16="http://schemas.microsoft.com/office/drawing/2014/main" id="{B35DEE64-840C-4571-8B65-F70F46972A02}"/>
              </a:ext>
            </a:extLst>
          </p:cNvPr>
          <p:cNvSpPr txBox="1">
            <a:spLocks/>
          </p:cNvSpPr>
          <p:nvPr/>
        </p:nvSpPr>
        <p:spPr>
          <a:xfrm>
            <a:off x="483833" y="2006353"/>
            <a:ext cx="10559988" cy="4015528"/>
          </a:xfrm>
          <a:prstGeom prst="rect">
            <a:avLst/>
          </a:prstGeom>
          <a:noFill/>
          <a:ln>
            <a:noFill/>
          </a:ln>
        </p:spPr>
        <p:txBody>
          <a:bodyPr spcFirstLastPara="1" wrap="square" lIns="91425" tIns="45700" rIns="91425" bIns="45700" anchor="ctr" anchorCtr="0">
            <a:no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algn="just">
              <a:spcBef>
                <a:spcPts val="0"/>
              </a:spcBef>
              <a:spcAft>
                <a:spcPts val="100"/>
              </a:spcAft>
              <a:buSzPts val="3480"/>
              <a:buFont typeface="Wingdings" panose="05000000000000000000" pitchFamily="2" charset="2"/>
              <a:buChar char="Ø"/>
            </a:pPr>
            <a:r>
              <a:rPr lang="en-US" sz="2600" dirty="0">
                <a:solidFill>
                  <a:schemeClr val="tx1"/>
                </a:solidFill>
                <a:latin typeface="Cambria" panose="02040503050406030204" pitchFamily="18" charset="0"/>
                <a:ea typeface="Cambria" panose="02040503050406030204" pitchFamily="18" charset="0"/>
                <a:cs typeface="Calibri"/>
                <a:sym typeface="Calibri"/>
              </a:rPr>
              <a:t> In this world, people require comfort and easy life to live</a:t>
            </a:r>
            <a:r>
              <a:rPr lang="en-US" sz="2600" dirty="0">
                <a:solidFill>
                  <a:schemeClr val="tx1"/>
                </a:solidFill>
                <a:latin typeface="Cambria" panose="02040503050406030204" pitchFamily="18" charset="0"/>
                <a:ea typeface="Cambria" panose="02040503050406030204" pitchFamily="18" charset="0"/>
                <a:sym typeface="Calibri"/>
              </a:rPr>
              <a:t>.</a:t>
            </a:r>
            <a:endParaRPr lang="en-US" sz="2600" dirty="0">
              <a:solidFill>
                <a:schemeClr val="tx1"/>
              </a:solidFill>
              <a:latin typeface="Cambria" panose="02040503050406030204" pitchFamily="18" charset="0"/>
              <a:ea typeface="Cambria" panose="02040503050406030204" pitchFamily="18" charset="0"/>
              <a:cs typeface="Calibri"/>
              <a:sym typeface="Calibri"/>
            </a:endParaRPr>
          </a:p>
          <a:p>
            <a:pPr algn="just">
              <a:spcBef>
                <a:spcPts val="0"/>
              </a:spcBef>
              <a:spcAft>
                <a:spcPts val="100"/>
              </a:spcAft>
              <a:buSzPts val="3480"/>
              <a:buFont typeface="Wingdings" panose="05000000000000000000" pitchFamily="2" charset="2"/>
              <a:buChar char="Ø"/>
            </a:pPr>
            <a:r>
              <a:rPr lang="en-US" sz="2600" dirty="0">
                <a:solidFill>
                  <a:schemeClr val="tx1"/>
                </a:solidFill>
                <a:latin typeface="Cambria" panose="02040503050406030204" pitchFamily="18" charset="0"/>
                <a:ea typeface="Cambria" panose="02040503050406030204" pitchFamily="18" charset="0"/>
                <a:cs typeface="Calibri"/>
                <a:sym typeface="Calibri"/>
              </a:rPr>
              <a:t> Home automation is an emerging trend in modernization of home        appliances.</a:t>
            </a:r>
            <a:endParaRPr lang="en-US" sz="2600" dirty="0">
              <a:solidFill>
                <a:schemeClr val="tx1"/>
              </a:solidFill>
              <a:latin typeface="Cambria" panose="02040503050406030204" pitchFamily="18" charset="0"/>
              <a:ea typeface="Cambria" panose="02040503050406030204" pitchFamily="18" charset="0"/>
            </a:endParaRPr>
          </a:p>
          <a:p>
            <a:pPr algn="just">
              <a:spcBef>
                <a:spcPts val="1080"/>
              </a:spcBef>
              <a:spcAft>
                <a:spcPts val="100"/>
              </a:spcAft>
              <a:buSzPts val="3480"/>
              <a:buFont typeface="Wingdings" panose="05000000000000000000" pitchFamily="2" charset="2"/>
              <a:buChar char="Ø"/>
            </a:pPr>
            <a:r>
              <a:rPr lang="en-US" sz="2600" dirty="0">
                <a:solidFill>
                  <a:schemeClr val="tx1"/>
                </a:solidFill>
                <a:latin typeface="Cambria" panose="02040503050406030204" pitchFamily="18" charset="0"/>
                <a:ea typeface="Cambria" panose="02040503050406030204" pitchFamily="18" charset="0"/>
                <a:cs typeface="Calibri"/>
                <a:sym typeface="Calibri"/>
              </a:rPr>
              <a:t> For every work we are dependent on electrical appliances.</a:t>
            </a:r>
            <a:endParaRPr lang="en-US" sz="2600" dirty="0">
              <a:solidFill>
                <a:schemeClr val="tx1"/>
              </a:solidFill>
              <a:latin typeface="Cambria" panose="02040503050406030204" pitchFamily="18" charset="0"/>
              <a:ea typeface="Cambria" panose="02040503050406030204" pitchFamily="18" charset="0"/>
            </a:endParaRPr>
          </a:p>
          <a:p>
            <a:pPr algn="just">
              <a:spcBef>
                <a:spcPts val="1080"/>
              </a:spcBef>
              <a:spcAft>
                <a:spcPts val="100"/>
              </a:spcAft>
              <a:buSzPts val="3480"/>
              <a:buFont typeface="Wingdings" panose="05000000000000000000" pitchFamily="2" charset="2"/>
              <a:buChar char="Ø"/>
            </a:pPr>
            <a:r>
              <a:rPr lang="en-US" sz="2600" dirty="0">
                <a:solidFill>
                  <a:schemeClr val="tx1"/>
                </a:solidFill>
                <a:latin typeface="Cambria" panose="02040503050406030204" pitchFamily="18" charset="0"/>
                <a:ea typeface="Cambria" panose="02040503050406030204" pitchFamily="18" charset="0"/>
                <a:cs typeface="Calibri"/>
                <a:sym typeface="Calibri"/>
              </a:rPr>
              <a:t> We have abundant appliances to help us but we need to have innovation.</a:t>
            </a:r>
            <a:endParaRPr lang="en-US" sz="2600" dirty="0">
              <a:solidFill>
                <a:schemeClr val="tx1"/>
              </a:solidFill>
              <a:latin typeface="Cambria" panose="02040503050406030204" pitchFamily="18" charset="0"/>
              <a:ea typeface="Cambria" panose="02040503050406030204" pitchFamily="18" charset="0"/>
            </a:endParaRPr>
          </a:p>
          <a:p>
            <a:pPr algn="just">
              <a:spcBef>
                <a:spcPts val="1080"/>
              </a:spcBef>
              <a:spcAft>
                <a:spcPts val="100"/>
              </a:spcAft>
              <a:buSzPts val="3480"/>
              <a:buFont typeface="Wingdings" panose="05000000000000000000" pitchFamily="2" charset="2"/>
              <a:buChar char="Ø"/>
            </a:pPr>
            <a:r>
              <a:rPr lang="en-US" sz="2600" dirty="0">
                <a:solidFill>
                  <a:schemeClr val="tx1"/>
                </a:solidFill>
                <a:latin typeface="Cambria" panose="02040503050406030204" pitchFamily="18" charset="0"/>
                <a:ea typeface="Cambria" panose="02040503050406030204" pitchFamily="18" charset="0"/>
                <a:cs typeface="Calibri"/>
                <a:sym typeface="Calibri"/>
              </a:rPr>
              <a:t> The aim of this project is to develop home automation system that can be controlled remotely using mobile phones.</a:t>
            </a:r>
          </a:p>
        </p:txBody>
      </p:sp>
      <p:pic>
        <p:nvPicPr>
          <p:cNvPr id="6" name="Picture 5">
            <a:extLst>
              <a:ext uri="{FF2B5EF4-FFF2-40B4-BE49-F238E27FC236}">
                <a16:creationId xmlns:a16="http://schemas.microsoft.com/office/drawing/2014/main" id="{809A17E0-EB84-443B-811E-33DC1B3B2E92}"/>
              </a:ext>
            </a:extLst>
          </p:cNvPr>
          <p:cNvPicPr>
            <a:picLocks noChangeAspect="1"/>
          </p:cNvPicPr>
          <p:nvPr/>
        </p:nvPicPr>
        <p:blipFill>
          <a:blip r:embed="rId2"/>
          <a:stretch>
            <a:fillRect/>
          </a:stretch>
        </p:blipFill>
        <p:spPr>
          <a:xfrm>
            <a:off x="8655727" y="234485"/>
            <a:ext cx="3290102" cy="1842457"/>
          </a:xfrm>
          <a:prstGeom prst="rect">
            <a:avLst/>
          </a:prstGeom>
        </p:spPr>
      </p:pic>
    </p:spTree>
    <p:extLst>
      <p:ext uri="{BB962C8B-B14F-4D97-AF65-F5344CB8AC3E}">
        <p14:creationId xmlns:p14="http://schemas.microsoft.com/office/powerpoint/2010/main" val="38020576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A32C83-34B7-450E-BCE7-85A9CF3C7A9E}"/>
              </a:ext>
            </a:extLst>
          </p:cNvPr>
          <p:cNvPicPr>
            <a:picLocks noChangeAspect="1"/>
          </p:cNvPicPr>
          <p:nvPr/>
        </p:nvPicPr>
        <p:blipFill>
          <a:blip r:embed="rId2"/>
          <a:stretch>
            <a:fillRect/>
          </a:stretch>
        </p:blipFill>
        <p:spPr>
          <a:xfrm>
            <a:off x="1147657" y="0"/>
            <a:ext cx="9754445" cy="2865368"/>
          </a:xfrm>
          <a:prstGeom prst="rect">
            <a:avLst/>
          </a:prstGeom>
        </p:spPr>
      </p:pic>
      <p:pic>
        <p:nvPicPr>
          <p:cNvPr id="5" name="Picture 4">
            <a:extLst>
              <a:ext uri="{FF2B5EF4-FFF2-40B4-BE49-F238E27FC236}">
                <a16:creationId xmlns:a16="http://schemas.microsoft.com/office/drawing/2014/main" id="{C5E899E4-2767-4EAC-B1F4-16C72F963C0D}"/>
              </a:ext>
            </a:extLst>
          </p:cNvPr>
          <p:cNvPicPr>
            <a:picLocks noChangeAspect="1"/>
          </p:cNvPicPr>
          <p:nvPr/>
        </p:nvPicPr>
        <p:blipFill>
          <a:blip r:embed="rId3"/>
          <a:stretch>
            <a:fillRect/>
          </a:stretch>
        </p:blipFill>
        <p:spPr>
          <a:xfrm>
            <a:off x="1147657" y="2865368"/>
            <a:ext cx="9754445" cy="3894157"/>
          </a:xfrm>
          <a:prstGeom prst="rect">
            <a:avLst/>
          </a:prstGeom>
        </p:spPr>
      </p:pic>
    </p:spTree>
    <p:extLst>
      <p:ext uri="{BB962C8B-B14F-4D97-AF65-F5344CB8AC3E}">
        <p14:creationId xmlns:p14="http://schemas.microsoft.com/office/powerpoint/2010/main" val="9796426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504FEA3-EB96-4792-AC55-55D4D52A95A2}"/>
              </a:ext>
            </a:extLst>
          </p:cNvPr>
          <p:cNvPicPr>
            <a:picLocks noChangeAspect="1"/>
          </p:cNvPicPr>
          <p:nvPr/>
        </p:nvPicPr>
        <p:blipFill rotWithShape="1">
          <a:blip r:embed="rId2"/>
          <a:srcRect t="-1339" b="-1339"/>
          <a:stretch/>
        </p:blipFill>
        <p:spPr>
          <a:xfrm>
            <a:off x="91228" y="141864"/>
            <a:ext cx="12009544" cy="6574271"/>
          </a:xfrm>
          <a:prstGeom prst="rect">
            <a:avLst/>
          </a:prstGeom>
        </p:spPr>
      </p:pic>
    </p:spTree>
    <p:extLst>
      <p:ext uri="{BB962C8B-B14F-4D97-AF65-F5344CB8AC3E}">
        <p14:creationId xmlns:p14="http://schemas.microsoft.com/office/powerpoint/2010/main" val="13106176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3CC5CC-6E55-4078-8706-651A7288CA38}"/>
              </a:ext>
            </a:extLst>
          </p:cNvPr>
          <p:cNvPicPr>
            <a:picLocks noChangeAspect="1"/>
          </p:cNvPicPr>
          <p:nvPr/>
        </p:nvPicPr>
        <p:blipFill>
          <a:blip r:embed="rId2"/>
          <a:stretch>
            <a:fillRect/>
          </a:stretch>
        </p:blipFill>
        <p:spPr>
          <a:xfrm>
            <a:off x="927160" y="4343296"/>
            <a:ext cx="10053200" cy="2514703"/>
          </a:xfrm>
          <a:prstGeom prst="rect">
            <a:avLst/>
          </a:prstGeom>
        </p:spPr>
      </p:pic>
      <p:pic>
        <p:nvPicPr>
          <p:cNvPr id="4" name="Picture 3">
            <a:extLst>
              <a:ext uri="{FF2B5EF4-FFF2-40B4-BE49-F238E27FC236}">
                <a16:creationId xmlns:a16="http://schemas.microsoft.com/office/drawing/2014/main" id="{DDAB9623-B916-47BF-9D3F-C9899A8C2C6B}"/>
              </a:ext>
            </a:extLst>
          </p:cNvPr>
          <p:cNvPicPr>
            <a:picLocks noChangeAspect="1"/>
          </p:cNvPicPr>
          <p:nvPr/>
        </p:nvPicPr>
        <p:blipFill>
          <a:blip r:embed="rId3"/>
          <a:stretch>
            <a:fillRect/>
          </a:stretch>
        </p:blipFill>
        <p:spPr>
          <a:xfrm>
            <a:off x="927160" y="0"/>
            <a:ext cx="10053200" cy="4343297"/>
          </a:xfrm>
          <a:prstGeom prst="rect">
            <a:avLst/>
          </a:prstGeom>
        </p:spPr>
      </p:pic>
    </p:spTree>
    <p:extLst>
      <p:ext uri="{BB962C8B-B14F-4D97-AF65-F5344CB8AC3E}">
        <p14:creationId xmlns:p14="http://schemas.microsoft.com/office/powerpoint/2010/main" val="5428339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4EE0AA3-0588-42CA-BED1-45AEDC00EEAB}"/>
              </a:ext>
            </a:extLst>
          </p:cNvPr>
          <p:cNvPicPr>
            <a:picLocks noChangeAspect="1"/>
          </p:cNvPicPr>
          <p:nvPr/>
        </p:nvPicPr>
        <p:blipFill>
          <a:blip r:embed="rId2"/>
          <a:stretch>
            <a:fillRect/>
          </a:stretch>
        </p:blipFill>
        <p:spPr>
          <a:xfrm>
            <a:off x="7733297" y="728662"/>
            <a:ext cx="3619500" cy="5743575"/>
          </a:xfrm>
          <a:prstGeom prst="rect">
            <a:avLst/>
          </a:prstGeom>
        </p:spPr>
      </p:pic>
      <p:sp>
        <p:nvSpPr>
          <p:cNvPr id="4" name="TextBox 3">
            <a:extLst>
              <a:ext uri="{FF2B5EF4-FFF2-40B4-BE49-F238E27FC236}">
                <a16:creationId xmlns:a16="http://schemas.microsoft.com/office/drawing/2014/main" id="{021FF389-4A06-4E08-8462-4093A3AFB817}"/>
              </a:ext>
            </a:extLst>
          </p:cNvPr>
          <p:cNvSpPr txBox="1"/>
          <p:nvPr/>
        </p:nvSpPr>
        <p:spPr>
          <a:xfrm>
            <a:off x="290513" y="272534"/>
            <a:ext cx="6105524" cy="707886"/>
          </a:xfrm>
          <a:prstGeom prst="rect">
            <a:avLst/>
          </a:prstGeom>
          <a:noFill/>
        </p:spPr>
        <p:txBody>
          <a:bodyPr wrap="square">
            <a:spAutoFit/>
          </a:bodyPr>
          <a:lstStyle/>
          <a:p>
            <a:r>
              <a:rPr lang="en-IN" sz="4000" b="1" dirty="0">
                <a:latin typeface="Cambria" panose="02040503050406030204" pitchFamily="18" charset="0"/>
                <a:ea typeface="Cambria" panose="02040503050406030204" pitchFamily="18" charset="0"/>
              </a:rPr>
              <a:t>PROJECT OUTCOME</a:t>
            </a:r>
            <a:endParaRPr lang="en-US" sz="4000" b="1" dirty="0">
              <a:latin typeface="Cambria" panose="02040503050406030204" pitchFamily="18" charset="0"/>
              <a:ea typeface="Cambria" panose="02040503050406030204" pitchFamily="18" charset="0"/>
            </a:endParaRPr>
          </a:p>
        </p:txBody>
      </p:sp>
      <p:sp>
        <p:nvSpPr>
          <p:cNvPr id="6" name="TextBox 5">
            <a:extLst>
              <a:ext uri="{FF2B5EF4-FFF2-40B4-BE49-F238E27FC236}">
                <a16:creationId xmlns:a16="http://schemas.microsoft.com/office/drawing/2014/main" id="{2E956CC9-BE89-42AA-B760-291AB3CD7765}"/>
              </a:ext>
            </a:extLst>
          </p:cNvPr>
          <p:cNvSpPr txBox="1"/>
          <p:nvPr/>
        </p:nvSpPr>
        <p:spPr>
          <a:xfrm>
            <a:off x="195263" y="1114840"/>
            <a:ext cx="6786562" cy="5078313"/>
          </a:xfrm>
          <a:prstGeom prst="rect">
            <a:avLst/>
          </a:prstGeom>
          <a:noFill/>
        </p:spPr>
        <p:txBody>
          <a:bodyPr wrap="square">
            <a:spAutoFit/>
          </a:bodyPr>
          <a:lstStyle/>
          <a:p>
            <a:pPr algn="just"/>
            <a:r>
              <a:rPr lang="en-US" b="1" dirty="0">
                <a:latin typeface="Cambria" panose="02040503050406030204" pitchFamily="18" charset="0"/>
                <a:ea typeface="Cambria" panose="02040503050406030204" pitchFamily="18" charset="0"/>
              </a:rPr>
              <a:t>Advantages </a:t>
            </a:r>
          </a:p>
          <a:p>
            <a:pPr marL="742950" lvl="1" indent="-285750" algn="just">
              <a:buFont typeface="Wingdings" panose="05000000000000000000" pitchFamily="2" charset="2"/>
              <a:buChar char="q"/>
            </a:pPr>
            <a:r>
              <a:rPr lang="en-US" dirty="0">
                <a:latin typeface="Cambria" panose="02040503050406030204" pitchFamily="18" charset="0"/>
                <a:ea typeface="Cambria" panose="02040503050406030204" pitchFamily="18" charset="0"/>
              </a:rPr>
              <a:t> It is a robust and easy to use system. </a:t>
            </a:r>
          </a:p>
          <a:p>
            <a:pPr marL="742950" lvl="1" indent="-285750" algn="just">
              <a:buFont typeface="Wingdings" panose="05000000000000000000" pitchFamily="2" charset="2"/>
              <a:buChar char="q"/>
            </a:pPr>
            <a:r>
              <a:rPr lang="en-US" dirty="0">
                <a:latin typeface="Cambria" panose="02040503050406030204" pitchFamily="18" charset="0"/>
                <a:ea typeface="Cambria" panose="02040503050406030204" pitchFamily="18" charset="0"/>
              </a:rPr>
              <a:t> There is no need for extra training of that person who is using it. </a:t>
            </a:r>
          </a:p>
          <a:p>
            <a:pPr marL="742950" lvl="1" indent="-285750" algn="just">
              <a:buFont typeface="Wingdings" panose="05000000000000000000" pitchFamily="2" charset="2"/>
              <a:buChar char="q"/>
            </a:pPr>
            <a:r>
              <a:rPr lang="en-US" dirty="0">
                <a:latin typeface="Cambria" panose="02040503050406030204" pitchFamily="18" charset="0"/>
                <a:ea typeface="Cambria" panose="02040503050406030204" pitchFamily="18" charset="0"/>
              </a:rPr>
              <a:t> All the control would be in your hands by using this home automation system. </a:t>
            </a:r>
          </a:p>
          <a:p>
            <a:pPr marL="742950" lvl="1" indent="-285750" algn="just">
              <a:buFont typeface="Wingdings" panose="05000000000000000000" pitchFamily="2" charset="2"/>
              <a:buChar char="q"/>
            </a:pPr>
            <a:r>
              <a:rPr lang="en-US" dirty="0">
                <a:latin typeface="Cambria" panose="02040503050406030204" pitchFamily="18" charset="0"/>
                <a:ea typeface="Cambria" panose="02040503050406030204" pitchFamily="18" charset="0"/>
              </a:rPr>
              <a:t> One can control home appliances from anywhere. </a:t>
            </a:r>
          </a:p>
          <a:p>
            <a:pPr marL="742950" lvl="1" indent="-285750" algn="just">
              <a:buFont typeface="Wingdings" panose="05000000000000000000" pitchFamily="2" charset="2"/>
              <a:buChar char="q"/>
            </a:pPr>
            <a:r>
              <a:rPr lang="en-US" dirty="0">
                <a:latin typeface="Cambria" panose="02040503050406030204" pitchFamily="18" charset="0"/>
                <a:ea typeface="Cambria" panose="02040503050406030204" pitchFamily="18" charset="0"/>
              </a:rPr>
              <a:t>It reduces wastage of electricity if someone forgets to switch off any appliance connected to the system if we were away</a:t>
            </a:r>
            <a:r>
              <a:rPr lang="en-US">
                <a:latin typeface="Cambria" panose="02040503050406030204" pitchFamily="18" charset="0"/>
                <a:ea typeface="Cambria" panose="02040503050406030204" pitchFamily="18" charset="0"/>
              </a:rPr>
              <a:t>. </a:t>
            </a:r>
            <a:endParaRPr lang="en-US" dirty="0">
              <a:latin typeface="Cambria" panose="02040503050406030204" pitchFamily="18" charset="0"/>
              <a:ea typeface="Cambria" panose="02040503050406030204" pitchFamily="18" charset="0"/>
            </a:endParaRPr>
          </a:p>
          <a:p>
            <a:pPr lvl="1" algn="just"/>
            <a:endParaRPr lang="en-US" dirty="0">
              <a:latin typeface="Cambria" panose="02040503050406030204" pitchFamily="18" charset="0"/>
              <a:ea typeface="Cambria" panose="02040503050406030204" pitchFamily="18" charset="0"/>
            </a:endParaRPr>
          </a:p>
          <a:p>
            <a:pPr algn="just"/>
            <a:r>
              <a:rPr lang="en-US" dirty="0">
                <a:latin typeface="Cambria" panose="02040503050406030204" pitchFamily="18" charset="0"/>
                <a:ea typeface="Cambria" panose="02040503050406030204" pitchFamily="18" charset="0"/>
              </a:rPr>
              <a:t> </a:t>
            </a:r>
            <a:r>
              <a:rPr lang="en-US" b="1" dirty="0">
                <a:latin typeface="Cambria" panose="02040503050406030204" pitchFamily="18" charset="0"/>
                <a:ea typeface="Cambria" panose="02040503050406030204" pitchFamily="18" charset="0"/>
              </a:rPr>
              <a:t>Disadvantages </a:t>
            </a:r>
          </a:p>
          <a:p>
            <a:pPr marL="742950" lvl="1" indent="-285750" algn="just">
              <a:buFont typeface="Wingdings" panose="05000000000000000000" pitchFamily="2" charset="2"/>
              <a:buChar char="q"/>
            </a:pPr>
            <a:r>
              <a:rPr lang="en-US" dirty="0">
                <a:latin typeface="Cambria" panose="02040503050406030204" pitchFamily="18" charset="0"/>
                <a:ea typeface="Cambria" panose="02040503050406030204" pitchFamily="18" charset="0"/>
              </a:rPr>
              <a:t>Lack of security. Anyone can control the appliances by connecting to the mobile connected to DTMF module. </a:t>
            </a:r>
          </a:p>
          <a:p>
            <a:pPr marL="742950" lvl="1" indent="-285750" algn="just">
              <a:buFont typeface="Wingdings" panose="05000000000000000000" pitchFamily="2" charset="2"/>
              <a:buChar char="q"/>
            </a:pPr>
            <a:r>
              <a:rPr lang="en-US" dirty="0">
                <a:latin typeface="Cambria" panose="02040503050406030204" pitchFamily="18" charset="0"/>
                <a:ea typeface="Cambria" panose="02040503050406030204" pitchFamily="18" charset="0"/>
              </a:rPr>
              <a:t>Number of appliances is limited as our mobile can generate only 16 tones.</a:t>
            </a:r>
          </a:p>
          <a:p>
            <a:pPr marL="742950" lvl="1" indent="-285750" algn="just">
              <a:buFont typeface="Wingdings" panose="05000000000000000000" pitchFamily="2" charset="2"/>
              <a:buChar char="q"/>
            </a:pPr>
            <a:r>
              <a:rPr lang="en-US" dirty="0">
                <a:latin typeface="Cambria" panose="02040503050406030204" pitchFamily="18" charset="0"/>
                <a:ea typeface="Cambria" panose="02040503050406030204" pitchFamily="18" charset="0"/>
              </a:rPr>
              <a:t>One mobile phone should always be connected to the system</a:t>
            </a:r>
            <a:endParaRPr lang="en-IN"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7038698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2F1DB9-D8A3-40CC-A652-4D008947D745}"/>
              </a:ext>
            </a:extLst>
          </p:cNvPr>
          <p:cNvSpPr txBox="1"/>
          <p:nvPr/>
        </p:nvSpPr>
        <p:spPr>
          <a:xfrm>
            <a:off x="700088" y="654814"/>
            <a:ext cx="10520362" cy="5636800"/>
          </a:xfrm>
          <a:prstGeom prst="rect">
            <a:avLst/>
          </a:prstGeom>
          <a:noFill/>
        </p:spPr>
        <p:txBody>
          <a:bodyPr wrap="square">
            <a:spAutoFit/>
          </a:bodyPr>
          <a:lstStyle/>
          <a:p>
            <a:r>
              <a:rPr lang="en-US" sz="3200" b="1" dirty="0">
                <a:latin typeface="Cambria" panose="02040503050406030204" pitchFamily="18" charset="0"/>
                <a:ea typeface="Cambria" panose="02040503050406030204" pitchFamily="18" charset="0"/>
              </a:rPr>
              <a:t>Future Work </a:t>
            </a:r>
          </a:p>
          <a:p>
            <a:pPr marL="457200" indent="-457200">
              <a:lnSpc>
                <a:spcPct val="150000"/>
              </a:lnSpc>
              <a:buFont typeface="Wingdings" panose="05000000000000000000" pitchFamily="2" charset="2"/>
              <a:buChar char="q"/>
            </a:pPr>
            <a:r>
              <a:rPr lang="en-US" sz="2000" dirty="0">
                <a:latin typeface="Cambria" panose="02040503050406030204" pitchFamily="18" charset="0"/>
                <a:ea typeface="Cambria" panose="02040503050406030204" pitchFamily="18" charset="0"/>
              </a:rPr>
              <a:t>Memory can be used to store the appliance status during power failure.</a:t>
            </a:r>
          </a:p>
          <a:p>
            <a:pPr marL="457200" indent="-457200">
              <a:lnSpc>
                <a:spcPct val="150000"/>
              </a:lnSpc>
              <a:buFont typeface="Wingdings" panose="05000000000000000000" pitchFamily="2" charset="2"/>
              <a:buChar char="q"/>
            </a:pPr>
            <a:r>
              <a:rPr lang="en-US" sz="2000" dirty="0">
                <a:latin typeface="Cambria" panose="02040503050406030204" pitchFamily="18" charset="0"/>
                <a:ea typeface="Cambria" panose="02040503050406030204" pitchFamily="18" charset="0"/>
              </a:rPr>
              <a:t>Sequence detector can  be used for more security  and  control more appliances. </a:t>
            </a:r>
          </a:p>
          <a:p>
            <a:pPr marL="457200" indent="-457200">
              <a:lnSpc>
                <a:spcPct val="150000"/>
              </a:lnSpc>
              <a:buFont typeface="Wingdings" panose="05000000000000000000" pitchFamily="2" charset="2"/>
              <a:buChar char="q"/>
            </a:pPr>
            <a:r>
              <a:rPr lang="en-US" sz="2000" dirty="0">
                <a:latin typeface="Cambria" panose="02040503050406030204" pitchFamily="18" charset="0"/>
                <a:ea typeface="Cambria" panose="02040503050406030204" pitchFamily="18" charset="0"/>
              </a:rPr>
              <a:t>Appliance scheduler/timer can be implemented using RTC (Real Time Clock) . </a:t>
            </a:r>
          </a:p>
          <a:p>
            <a:pPr marL="457200" indent="-457200">
              <a:lnSpc>
                <a:spcPct val="150000"/>
              </a:lnSpc>
              <a:buFont typeface="Wingdings" panose="05000000000000000000" pitchFamily="2" charset="2"/>
              <a:buChar char="q"/>
            </a:pPr>
            <a:r>
              <a:rPr lang="en-US" sz="2000" dirty="0">
                <a:latin typeface="Cambria" panose="02040503050406030204" pitchFamily="18" charset="0"/>
                <a:ea typeface="Cambria" panose="02040503050406030204" pitchFamily="18" charset="0"/>
              </a:rPr>
              <a:t>Can be converted to an IoT device using Wi-Fi connectivity.</a:t>
            </a:r>
          </a:p>
          <a:p>
            <a:pPr marL="457200" indent="-457200">
              <a:lnSpc>
                <a:spcPct val="150000"/>
              </a:lnSpc>
              <a:buFont typeface="Wingdings" panose="05000000000000000000" pitchFamily="2" charset="2"/>
              <a:buChar char="q"/>
            </a:pPr>
            <a:endParaRPr lang="en-US" sz="2000" dirty="0">
              <a:latin typeface="Cambria" panose="02040503050406030204" pitchFamily="18" charset="0"/>
              <a:ea typeface="Cambria" panose="02040503050406030204" pitchFamily="18" charset="0"/>
            </a:endParaRPr>
          </a:p>
          <a:p>
            <a:pPr>
              <a:lnSpc>
                <a:spcPct val="150000"/>
              </a:lnSpc>
            </a:pPr>
            <a:endParaRPr lang="en-US" sz="2000" dirty="0">
              <a:latin typeface="Cambria" panose="02040503050406030204" pitchFamily="18" charset="0"/>
              <a:ea typeface="Cambria" panose="02040503050406030204" pitchFamily="18" charset="0"/>
            </a:endParaRPr>
          </a:p>
          <a:p>
            <a:r>
              <a:rPr lang="en-US" sz="3200" dirty="0">
                <a:latin typeface="Cambria" panose="02040503050406030204" pitchFamily="18" charset="0"/>
                <a:ea typeface="Cambria" panose="02040503050406030204" pitchFamily="18" charset="0"/>
              </a:rPr>
              <a:t> </a:t>
            </a:r>
            <a:r>
              <a:rPr lang="en-US" sz="3200" b="1" dirty="0">
                <a:latin typeface="Cambria" panose="02040503050406030204" pitchFamily="18" charset="0"/>
                <a:ea typeface="Cambria" panose="02040503050406030204" pitchFamily="18" charset="0"/>
              </a:rPr>
              <a:t>Conclusion: </a:t>
            </a:r>
          </a:p>
          <a:p>
            <a:pPr marL="457200" indent="-457200">
              <a:lnSpc>
                <a:spcPct val="150000"/>
              </a:lnSpc>
              <a:buFont typeface="Wingdings" panose="05000000000000000000" pitchFamily="2" charset="2"/>
              <a:buChar char="q"/>
            </a:pPr>
            <a:r>
              <a:rPr lang="en-US" sz="2000" dirty="0">
                <a:latin typeface="Cambria" panose="02040503050406030204" pitchFamily="18" charset="0"/>
                <a:ea typeface="Cambria" panose="02040503050406030204" pitchFamily="18" charset="0"/>
              </a:rPr>
              <a:t>DTMF Based Home Automation has been designed and setup. </a:t>
            </a:r>
          </a:p>
          <a:p>
            <a:pPr marL="457200" indent="-457200">
              <a:lnSpc>
                <a:spcPct val="150000"/>
              </a:lnSpc>
              <a:buFont typeface="Wingdings" panose="05000000000000000000" pitchFamily="2" charset="2"/>
              <a:buChar char="q"/>
            </a:pPr>
            <a:r>
              <a:rPr lang="en-US" sz="2000" dirty="0">
                <a:latin typeface="Cambria" panose="02040503050406030204" pitchFamily="18" charset="0"/>
                <a:ea typeface="Cambria" panose="02040503050406030204" pitchFamily="18" charset="0"/>
              </a:rPr>
              <a:t>It has been possible to control all home appliances automatically using our own mobile phones. </a:t>
            </a:r>
          </a:p>
          <a:p>
            <a:pPr marL="457200" indent="-457200">
              <a:lnSpc>
                <a:spcPct val="150000"/>
              </a:lnSpc>
              <a:buFont typeface="Wingdings" panose="05000000000000000000" pitchFamily="2" charset="2"/>
              <a:buChar char="q"/>
            </a:pPr>
            <a:r>
              <a:rPr lang="en-US" sz="2000" dirty="0">
                <a:latin typeface="Cambria" panose="02040503050406030204" pitchFamily="18" charset="0"/>
                <a:ea typeface="Cambria" panose="02040503050406030204" pitchFamily="18" charset="0"/>
              </a:rPr>
              <a:t>The control of all appliances is possible even from a wide range.</a:t>
            </a:r>
          </a:p>
        </p:txBody>
      </p:sp>
    </p:spTree>
    <p:extLst>
      <p:ext uri="{BB962C8B-B14F-4D97-AF65-F5344CB8AC3E}">
        <p14:creationId xmlns:p14="http://schemas.microsoft.com/office/powerpoint/2010/main" val="14884159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6F9C32-27BD-4561-9671-F027CCF52083}"/>
              </a:ext>
            </a:extLst>
          </p:cNvPr>
          <p:cNvSpPr txBox="1"/>
          <p:nvPr/>
        </p:nvSpPr>
        <p:spPr>
          <a:xfrm>
            <a:off x="404813" y="491609"/>
            <a:ext cx="6105524" cy="707886"/>
          </a:xfrm>
          <a:prstGeom prst="rect">
            <a:avLst/>
          </a:prstGeom>
          <a:noFill/>
        </p:spPr>
        <p:txBody>
          <a:bodyPr wrap="square">
            <a:spAutoFit/>
          </a:bodyPr>
          <a:lstStyle/>
          <a:p>
            <a:r>
              <a:rPr lang="en-US" sz="4000" b="1" dirty="0">
                <a:latin typeface="Cambria" panose="02040503050406030204" pitchFamily="18" charset="0"/>
                <a:ea typeface="Cambria" panose="02040503050406030204" pitchFamily="18" charset="0"/>
                <a:cs typeface="Calibri"/>
                <a:sym typeface="Calibri"/>
              </a:rPr>
              <a:t>PROJECT PLANNING</a:t>
            </a:r>
            <a:endParaRPr lang="en-US" sz="4000" b="1" dirty="0">
              <a:latin typeface="Cambria" panose="02040503050406030204" pitchFamily="18" charset="0"/>
              <a:ea typeface="Cambria" panose="02040503050406030204" pitchFamily="18" charset="0"/>
            </a:endParaRPr>
          </a:p>
        </p:txBody>
      </p:sp>
      <p:pic>
        <p:nvPicPr>
          <p:cNvPr id="4" name="Google Shape;247;p8">
            <a:extLst>
              <a:ext uri="{FF2B5EF4-FFF2-40B4-BE49-F238E27FC236}">
                <a16:creationId xmlns:a16="http://schemas.microsoft.com/office/drawing/2014/main" id="{718FF9A2-0B16-47CE-9A91-66FF1665FAAF}"/>
              </a:ext>
            </a:extLst>
          </p:cNvPr>
          <p:cNvPicPr preferRelativeResize="0">
            <a:picLocks/>
          </p:cNvPicPr>
          <p:nvPr/>
        </p:nvPicPr>
        <p:blipFill rotWithShape="1">
          <a:blip r:embed="rId2">
            <a:alphaModFix/>
          </a:blip>
          <a:srcRect/>
          <a:stretch/>
        </p:blipFill>
        <p:spPr>
          <a:xfrm>
            <a:off x="542299" y="1504950"/>
            <a:ext cx="11107401" cy="5010150"/>
          </a:xfrm>
          <a:prstGeom prst="rect">
            <a:avLst/>
          </a:prstGeom>
          <a:noFill/>
          <a:ln>
            <a:noFill/>
          </a:ln>
        </p:spPr>
      </p:pic>
    </p:spTree>
    <p:extLst>
      <p:ext uri="{BB962C8B-B14F-4D97-AF65-F5344CB8AC3E}">
        <p14:creationId xmlns:p14="http://schemas.microsoft.com/office/powerpoint/2010/main" val="3093184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94939-E3DE-4924-9F0D-B7D5B6F644DD}"/>
              </a:ext>
            </a:extLst>
          </p:cNvPr>
          <p:cNvSpPr txBox="1"/>
          <p:nvPr/>
        </p:nvSpPr>
        <p:spPr>
          <a:xfrm>
            <a:off x="481013" y="548759"/>
            <a:ext cx="6105524" cy="707886"/>
          </a:xfrm>
          <a:prstGeom prst="rect">
            <a:avLst/>
          </a:prstGeom>
          <a:noFill/>
        </p:spPr>
        <p:txBody>
          <a:bodyPr wrap="square">
            <a:spAutoFit/>
          </a:bodyPr>
          <a:lstStyle/>
          <a:p>
            <a:r>
              <a:rPr lang="en-US" sz="4000" b="1" dirty="0">
                <a:latin typeface="Cambria" panose="02040503050406030204" pitchFamily="18" charset="0"/>
                <a:ea typeface="Cambria" panose="02040503050406030204" pitchFamily="18" charset="0"/>
                <a:cs typeface="Calibri"/>
                <a:sym typeface="Calibri"/>
              </a:rPr>
              <a:t>ESTIMATED BUDGET</a:t>
            </a:r>
            <a:endParaRPr lang="en-US" sz="4000" b="1" dirty="0">
              <a:latin typeface="Cambria" panose="02040503050406030204" pitchFamily="18" charset="0"/>
              <a:ea typeface="Cambria" panose="02040503050406030204" pitchFamily="18" charset="0"/>
            </a:endParaRPr>
          </a:p>
        </p:txBody>
      </p:sp>
      <p:pic>
        <p:nvPicPr>
          <p:cNvPr id="4" name="Google Shape;257;p9">
            <a:extLst>
              <a:ext uri="{FF2B5EF4-FFF2-40B4-BE49-F238E27FC236}">
                <a16:creationId xmlns:a16="http://schemas.microsoft.com/office/drawing/2014/main" id="{9519C7B3-A58A-48A3-9065-3468451B5520}"/>
              </a:ext>
            </a:extLst>
          </p:cNvPr>
          <p:cNvPicPr preferRelativeResize="0">
            <a:picLocks/>
          </p:cNvPicPr>
          <p:nvPr/>
        </p:nvPicPr>
        <p:blipFill rotWithShape="1">
          <a:blip r:embed="rId2">
            <a:alphaModFix/>
          </a:blip>
          <a:srcRect/>
          <a:stretch/>
        </p:blipFill>
        <p:spPr>
          <a:xfrm>
            <a:off x="734483" y="1581150"/>
            <a:ext cx="10533592" cy="4552950"/>
          </a:xfrm>
          <a:prstGeom prst="rect">
            <a:avLst/>
          </a:prstGeom>
          <a:noFill/>
          <a:ln>
            <a:noFill/>
          </a:ln>
        </p:spPr>
      </p:pic>
    </p:spTree>
    <p:extLst>
      <p:ext uri="{BB962C8B-B14F-4D97-AF65-F5344CB8AC3E}">
        <p14:creationId xmlns:p14="http://schemas.microsoft.com/office/powerpoint/2010/main" val="26506335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21BBE9-9344-4845-8E30-90A5433C9B39}"/>
              </a:ext>
            </a:extLst>
          </p:cNvPr>
          <p:cNvSpPr txBox="1"/>
          <p:nvPr/>
        </p:nvSpPr>
        <p:spPr>
          <a:xfrm>
            <a:off x="347662" y="405884"/>
            <a:ext cx="8739188" cy="707886"/>
          </a:xfrm>
          <a:prstGeom prst="rect">
            <a:avLst/>
          </a:prstGeom>
          <a:noFill/>
        </p:spPr>
        <p:txBody>
          <a:bodyPr wrap="square">
            <a:spAutoFit/>
          </a:bodyPr>
          <a:lstStyle/>
          <a:p>
            <a:r>
              <a:rPr lang="en-US" sz="4000" b="1" dirty="0">
                <a:latin typeface="Cambria" panose="02040503050406030204" pitchFamily="18" charset="0"/>
                <a:ea typeface="Cambria" panose="02040503050406030204" pitchFamily="18" charset="0"/>
                <a:cs typeface="Calibri"/>
                <a:sym typeface="Calibri"/>
              </a:rPr>
              <a:t>Reference(Literature survey) details</a:t>
            </a:r>
            <a:endParaRPr lang="en-US" sz="4000" b="1" dirty="0">
              <a:latin typeface="Cambria" panose="02040503050406030204" pitchFamily="18" charset="0"/>
              <a:ea typeface="Cambria" panose="02040503050406030204" pitchFamily="18" charset="0"/>
            </a:endParaRPr>
          </a:p>
        </p:txBody>
      </p:sp>
      <p:sp>
        <p:nvSpPr>
          <p:cNvPr id="4" name="TextBox 3">
            <a:extLst>
              <a:ext uri="{FF2B5EF4-FFF2-40B4-BE49-F238E27FC236}">
                <a16:creationId xmlns:a16="http://schemas.microsoft.com/office/drawing/2014/main" id="{13144FD7-D252-4680-ABF3-DA6AFCA7601D}"/>
              </a:ext>
            </a:extLst>
          </p:cNvPr>
          <p:cNvSpPr txBox="1"/>
          <p:nvPr/>
        </p:nvSpPr>
        <p:spPr>
          <a:xfrm>
            <a:off x="251221" y="1750347"/>
            <a:ext cx="11689557" cy="4206280"/>
          </a:xfrm>
          <a:prstGeom prst="rect">
            <a:avLst/>
          </a:prstGeom>
          <a:noFill/>
        </p:spPr>
        <p:txBody>
          <a:bodyPr wrap="square" rtlCol="0">
            <a:spAutoFit/>
          </a:bodyPr>
          <a:lstStyle/>
          <a:p>
            <a:pPr marL="457200" lvl="0" indent="-457200" algn="l" rtl="0">
              <a:spcBef>
                <a:spcPts val="0"/>
              </a:spcBef>
              <a:spcAft>
                <a:spcPts val="0"/>
              </a:spcAft>
              <a:buSzPts val="3219"/>
              <a:buFont typeface="Wingdings" panose="05000000000000000000" pitchFamily="2" charset="2"/>
              <a:buChar char="q"/>
            </a:pPr>
            <a:r>
              <a:rPr lang="en-US" sz="2600" dirty="0">
                <a:solidFill>
                  <a:schemeClr val="accent1">
                    <a:lumMod val="40000"/>
                    <a:lumOff val="60000"/>
                  </a:schemeClr>
                </a:solidFill>
                <a:latin typeface="Calibri"/>
                <a:ea typeface="Calibri"/>
                <a:cs typeface="Calibri"/>
                <a:sym typeface="Calibri"/>
              </a:rPr>
              <a:t>https://www.uchobby.com/index.php/2007/09/30/phone-to-microcontroller-interfacin g-with-</a:t>
            </a:r>
            <a:r>
              <a:rPr lang="en-US" sz="2600" dirty="0" err="1">
                <a:solidFill>
                  <a:schemeClr val="accent1">
                    <a:lumMod val="40000"/>
                    <a:lumOff val="60000"/>
                  </a:schemeClr>
                </a:solidFill>
                <a:latin typeface="Calibri"/>
                <a:ea typeface="Calibri"/>
                <a:cs typeface="Calibri"/>
                <a:sym typeface="Calibri"/>
              </a:rPr>
              <a:t>dtmf</a:t>
            </a:r>
            <a:r>
              <a:rPr lang="en-US" sz="2600" dirty="0">
                <a:solidFill>
                  <a:schemeClr val="accent1">
                    <a:lumMod val="40000"/>
                    <a:lumOff val="60000"/>
                  </a:schemeClr>
                </a:solidFill>
                <a:latin typeface="Calibri"/>
                <a:ea typeface="Calibri"/>
                <a:cs typeface="Calibri"/>
                <a:sym typeface="Calibri"/>
              </a:rPr>
              <a:t>/ </a:t>
            </a:r>
            <a:endParaRPr lang="en-US" sz="2600" dirty="0">
              <a:solidFill>
                <a:schemeClr val="accent1">
                  <a:lumMod val="40000"/>
                  <a:lumOff val="60000"/>
                </a:schemeClr>
              </a:solidFill>
            </a:endParaRPr>
          </a:p>
          <a:p>
            <a:pPr marL="457200" lvl="0" indent="-457200" algn="l" rtl="0">
              <a:spcBef>
                <a:spcPts val="1044"/>
              </a:spcBef>
              <a:spcAft>
                <a:spcPts val="0"/>
              </a:spcAft>
              <a:buSzPts val="3219"/>
              <a:buFont typeface="Wingdings" panose="05000000000000000000" pitchFamily="2" charset="2"/>
              <a:buChar char="q"/>
            </a:pPr>
            <a:r>
              <a:rPr lang="en-US" sz="2600" dirty="0">
                <a:solidFill>
                  <a:schemeClr val="accent1">
                    <a:lumMod val="40000"/>
                    <a:lumOff val="60000"/>
                  </a:schemeClr>
                </a:solidFill>
                <a:latin typeface="Calibri"/>
                <a:ea typeface="Calibri"/>
                <a:cs typeface="Calibri"/>
                <a:sym typeface="Calibri"/>
              </a:rPr>
              <a:t>https://www.ijltet.org/pdfviewer.php?id=921&amp;j_id=3980  </a:t>
            </a:r>
            <a:endParaRPr lang="en-US" sz="2600" dirty="0">
              <a:solidFill>
                <a:schemeClr val="accent1">
                  <a:lumMod val="40000"/>
                  <a:lumOff val="60000"/>
                </a:schemeClr>
              </a:solidFill>
            </a:endParaRPr>
          </a:p>
          <a:p>
            <a:pPr marL="457200" lvl="0" indent="-457200" algn="l" rtl="0">
              <a:spcBef>
                <a:spcPts val="1044"/>
              </a:spcBef>
              <a:spcAft>
                <a:spcPts val="0"/>
              </a:spcAft>
              <a:buSzPts val="3219"/>
              <a:buFont typeface="Wingdings" panose="05000000000000000000" pitchFamily="2" charset="2"/>
              <a:buChar char="q"/>
            </a:pPr>
            <a:r>
              <a:rPr lang="en-US" sz="2600" dirty="0">
                <a:solidFill>
                  <a:schemeClr val="accent1">
                    <a:lumMod val="40000"/>
                    <a:lumOff val="60000"/>
                  </a:schemeClr>
                </a:solidFill>
                <a:latin typeface="Calibri"/>
                <a:ea typeface="Calibri"/>
                <a:cs typeface="Calibri"/>
                <a:sym typeface="Calibri"/>
              </a:rPr>
              <a:t>https://pdfs.semanticscholar.org/9420/0718d283d19df88b90eca6fff33bd86094b2.pdf </a:t>
            </a:r>
            <a:endParaRPr lang="en-US" sz="2600" dirty="0">
              <a:solidFill>
                <a:schemeClr val="accent1">
                  <a:lumMod val="40000"/>
                  <a:lumOff val="60000"/>
                </a:schemeClr>
              </a:solidFill>
            </a:endParaRPr>
          </a:p>
          <a:p>
            <a:pPr marL="457200" lvl="0" indent="-457200" algn="l" rtl="0">
              <a:spcBef>
                <a:spcPts val="1044"/>
              </a:spcBef>
              <a:spcAft>
                <a:spcPts val="0"/>
              </a:spcAft>
              <a:buSzPts val="3219"/>
              <a:buFont typeface="Wingdings" panose="05000000000000000000" pitchFamily="2" charset="2"/>
              <a:buChar char="q"/>
            </a:pPr>
            <a:r>
              <a:rPr lang="en-US" sz="2600" dirty="0">
                <a:solidFill>
                  <a:schemeClr val="accent1">
                    <a:lumMod val="40000"/>
                    <a:lumOff val="60000"/>
                  </a:schemeClr>
                </a:solidFill>
                <a:latin typeface="Calibri"/>
                <a:ea typeface="Calibri"/>
                <a:cs typeface="Calibri"/>
                <a:sym typeface="Calibri"/>
              </a:rPr>
              <a:t>M. Van Der </a:t>
            </a:r>
            <a:r>
              <a:rPr lang="en-US" sz="2600" dirty="0" err="1">
                <a:solidFill>
                  <a:schemeClr val="accent1">
                    <a:lumMod val="40000"/>
                    <a:lumOff val="60000"/>
                  </a:schemeClr>
                </a:solidFill>
                <a:latin typeface="Calibri"/>
                <a:ea typeface="Calibri"/>
                <a:cs typeface="Calibri"/>
                <a:sym typeface="Calibri"/>
              </a:rPr>
              <a:t>Werff</a:t>
            </a:r>
            <a:r>
              <a:rPr lang="en-US" sz="2600" dirty="0">
                <a:solidFill>
                  <a:schemeClr val="accent1">
                    <a:lumMod val="40000"/>
                    <a:lumOff val="60000"/>
                  </a:schemeClr>
                </a:solidFill>
                <a:latin typeface="Calibri"/>
                <a:ea typeface="Calibri"/>
                <a:cs typeface="Calibri"/>
                <a:sym typeface="Calibri"/>
              </a:rPr>
              <a:t>, X. </a:t>
            </a:r>
            <a:r>
              <a:rPr lang="en-US" sz="2600" dirty="0" err="1">
                <a:solidFill>
                  <a:schemeClr val="accent1">
                    <a:lumMod val="40000"/>
                    <a:lumOff val="60000"/>
                  </a:schemeClr>
                </a:solidFill>
                <a:latin typeface="Calibri"/>
                <a:ea typeface="Calibri"/>
                <a:cs typeface="Calibri"/>
                <a:sym typeface="Calibri"/>
              </a:rPr>
              <a:t>Gui</a:t>
            </a:r>
            <a:r>
              <a:rPr lang="en-US" sz="2600" dirty="0">
                <a:solidFill>
                  <a:schemeClr val="accent1">
                    <a:lumMod val="40000"/>
                    <a:lumOff val="60000"/>
                  </a:schemeClr>
                </a:solidFill>
                <a:latin typeface="Calibri"/>
                <a:ea typeface="Calibri"/>
                <a:cs typeface="Calibri"/>
                <a:sym typeface="Calibri"/>
              </a:rPr>
              <a:t>, and W.L. Xu, “A mobile based home automation system,” 2nd International Conference on </a:t>
            </a:r>
            <a:r>
              <a:rPr lang="en-US" sz="2600" dirty="0" err="1">
                <a:solidFill>
                  <a:schemeClr val="accent1">
                    <a:lumMod val="40000"/>
                    <a:lumOff val="60000"/>
                  </a:schemeClr>
                </a:solidFill>
                <a:latin typeface="Calibri"/>
                <a:ea typeface="Calibri"/>
                <a:cs typeface="Calibri"/>
                <a:sym typeface="Calibri"/>
              </a:rPr>
              <a:t>MobileTechnology</a:t>
            </a:r>
            <a:r>
              <a:rPr lang="en-US" sz="2600" dirty="0">
                <a:solidFill>
                  <a:schemeClr val="accent1">
                    <a:lumMod val="40000"/>
                    <a:lumOff val="60000"/>
                  </a:schemeClr>
                </a:solidFill>
                <a:latin typeface="Calibri"/>
                <a:ea typeface="Calibri"/>
                <a:cs typeface="Calibri"/>
                <a:sym typeface="Calibri"/>
              </a:rPr>
              <a:t>, Applications and Systems, Guangzhou, 15-17 Nov. 2005. </a:t>
            </a:r>
            <a:endParaRPr lang="en-US" sz="2600" dirty="0">
              <a:solidFill>
                <a:schemeClr val="accent1">
                  <a:lumMod val="40000"/>
                  <a:lumOff val="60000"/>
                </a:schemeClr>
              </a:solidFill>
            </a:endParaRPr>
          </a:p>
          <a:p>
            <a:pPr marL="457200" lvl="0" indent="-457200" algn="l" rtl="0">
              <a:spcBef>
                <a:spcPts val="1044"/>
              </a:spcBef>
              <a:spcAft>
                <a:spcPts val="0"/>
              </a:spcAft>
              <a:buSzPts val="3219"/>
              <a:buFont typeface="Wingdings" panose="05000000000000000000" pitchFamily="2" charset="2"/>
              <a:buChar char="q"/>
            </a:pPr>
            <a:r>
              <a:rPr lang="en-US" sz="2600" dirty="0">
                <a:solidFill>
                  <a:schemeClr val="accent1">
                    <a:lumMod val="40000"/>
                    <a:lumOff val="60000"/>
                  </a:schemeClr>
                </a:solidFill>
                <a:latin typeface="Calibri"/>
                <a:ea typeface="Calibri"/>
                <a:cs typeface="Calibri"/>
                <a:sym typeface="Calibri"/>
              </a:rPr>
              <a:t> https://en.wikipedia.org/wiki/Home_automation</a:t>
            </a:r>
            <a:endParaRPr lang="en-US" sz="2600" dirty="0">
              <a:solidFill>
                <a:schemeClr val="accent1">
                  <a:lumMod val="40000"/>
                  <a:lumOff val="60000"/>
                </a:schemeClr>
              </a:solidFill>
            </a:endParaRPr>
          </a:p>
        </p:txBody>
      </p:sp>
    </p:spTree>
    <p:extLst>
      <p:ext uri="{BB962C8B-B14F-4D97-AF65-F5344CB8AC3E}">
        <p14:creationId xmlns:p14="http://schemas.microsoft.com/office/powerpoint/2010/main" val="24351439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5442">
              <a:schemeClr val="accent2">
                <a:lumMod val="75000"/>
              </a:schemeClr>
            </a:gs>
            <a:gs pos="100000">
              <a:schemeClr val="accent1"/>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7EE78-AE18-4E2F-B411-989D799CE3BE}"/>
              </a:ext>
            </a:extLst>
          </p:cNvPr>
          <p:cNvSpPr>
            <a:spLocks noGrp="1"/>
          </p:cNvSpPr>
          <p:nvPr>
            <p:ph type="title"/>
          </p:nvPr>
        </p:nvSpPr>
        <p:spPr>
          <a:xfrm>
            <a:off x="1636712" y="2172757"/>
            <a:ext cx="8534400" cy="1507067"/>
          </a:xfrm>
        </p:spPr>
        <p:txBody>
          <a:bodyPr>
            <a:normAutofit/>
          </a:bodyPr>
          <a:lstStyle/>
          <a:p>
            <a:pPr algn="ctr"/>
            <a:r>
              <a:rPr lang="en-US" sz="6600" b="1" dirty="0">
                <a:latin typeface="Cambria" panose="02040503050406030204" pitchFamily="18" charset="0"/>
                <a:ea typeface="Cambria" panose="02040503050406030204" pitchFamily="18" charset="0"/>
              </a:rPr>
              <a:t>THANK YOU</a:t>
            </a:r>
          </a:p>
        </p:txBody>
      </p:sp>
    </p:spTree>
    <p:extLst>
      <p:ext uri="{BB962C8B-B14F-4D97-AF65-F5344CB8AC3E}">
        <p14:creationId xmlns:p14="http://schemas.microsoft.com/office/powerpoint/2010/main" val="16489740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1F29371-C59B-4105-86B1-042185B01DAA}"/>
              </a:ext>
            </a:extLst>
          </p:cNvPr>
          <p:cNvPicPr>
            <a:picLocks noChangeAspect="1"/>
          </p:cNvPicPr>
          <p:nvPr/>
        </p:nvPicPr>
        <p:blipFill>
          <a:blip r:embed="rId2">
            <a:duotone>
              <a:prstClr val="black"/>
              <a:schemeClr val="accent1">
                <a:tint val="45000"/>
                <a:satMod val="400000"/>
              </a:schemeClr>
            </a:duotone>
            <a:extLst>
              <a:ext uri="{BEBA8EAE-BF5A-486C-A8C5-ECC9F3942E4B}">
                <a14:imgProps xmlns:a14="http://schemas.microsoft.com/office/drawing/2010/main">
                  <a14:imgLayer r:embed="rId3">
                    <a14:imgEffect>
                      <a14:saturation sat="69000"/>
                    </a14:imgEffect>
                  </a14:imgLayer>
                </a14:imgProps>
              </a:ext>
            </a:extLst>
          </a:blip>
          <a:stretch>
            <a:fillRect/>
          </a:stretch>
        </p:blipFill>
        <p:spPr>
          <a:xfrm>
            <a:off x="0" y="-43815"/>
            <a:ext cx="12192000" cy="6901815"/>
          </a:xfrm>
          <a:prstGeom prst="rect">
            <a:avLst/>
          </a:prstGeom>
        </p:spPr>
      </p:pic>
      <p:sp>
        <p:nvSpPr>
          <p:cNvPr id="3" name="TextBox 2">
            <a:extLst>
              <a:ext uri="{FF2B5EF4-FFF2-40B4-BE49-F238E27FC236}">
                <a16:creationId xmlns:a16="http://schemas.microsoft.com/office/drawing/2014/main" id="{34C0C916-DF75-45DA-99F5-4BC2341C9870}"/>
              </a:ext>
            </a:extLst>
          </p:cNvPr>
          <p:cNvSpPr txBox="1"/>
          <p:nvPr/>
        </p:nvSpPr>
        <p:spPr>
          <a:xfrm>
            <a:off x="384422" y="2577466"/>
            <a:ext cx="6107836" cy="646331"/>
          </a:xfrm>
          <a:prstGeom prst="rect">
            <a:avLst/>
          </a:prstGeom>
          <a:noFill/>
        </p:spPr>
        <p:txBody>
          <a:bodyPr wrap="square">
            <a:spAutoFit/>
          </a:bodyPr>
          <a:lstStyle/>
          <a:p>
            <a:r>
              <a:rPr lang="en-US" sz="3600" b="1" dirty="0">
                <a:solidFill>
                  <a:srgbClr val="FFFF00"/>
                </a:solidFill>
                <a:latin typeface="Calibri"/>
                <a:ea typeface="Calibri"/>
                <a:cs typeface="Calibri"/>
                <a:sym typeface="Calibri"/>
              </a:rPr>
              <a:t>Scope of the project </a:t>
            </a:r>
            <a:endParaRPr lang="en-US" sz="3600" b="1" dirty="0">
              <a:solidFill>
                <a:srgbClr val="FFFF00"/>
              </a:solidFill>
            </a:endParaRPr>
          </a:p>
        </p:txBody>
      </p:sp>
      <p:sp>
        <p:nvSpPr>
          <p:cNvPr id="4" name="TextBox 3">
            <a:extLst>
              <a:ext uri="{FF2B5EF4-FFF2-40B4-BE49-F238E27FC236}">
                <a16:creationId xmlns:a16="http://schemas.microsoft.com/office/drawing/2014/main" id="{BA087D7C-D5DB-4167-BF29-A6ED1952874F}"/>
              </a:ext>
            </a:extLst>
          </p:cNvPr>
          <p:cNvSpPr txBox="1"/>
          <p:nvPr/>
        </p:nvSpPr>
        <p:spPr>
          <a:xfrm>
            <a:off x="384422" y="3634203"/>
            <a:ext cx="7679795" cy="3088025"/>
          </a:xfrm>
          <a:prstGeom prst="rect">
            <a:avLst/>
          </a:prstGeom>
          <a:noFill/>
        </p:spPr>
        <p:txBody>
          <a:bodyPr wrap="none" rtlCol="0">
            <a:spAutoFit/>
          </a:bodyPr>
          <a:lstStyle/>
          <a:p>
            <a:pPr marL="285750" lvl="0" indent="-285750" rtl="0">
              <a:lnSpc>
                <a:spcPct val="100000"/>
              </a:lnSpc>
              <a:spcBef>
                <a:spcPts val="0"/>
              </a:spcBef>
              <a:spcAft>
                <a:spcPts val="0"/>
              </a:spcAft>
              <a:buSzPts val="3480"/>
              <a:buChar char="•"/>
            </a:pPr>
            <a:r>
              <a:rPr lang="en-US" sz="2800" dirty="0">
                <a:latin typeface="Cambria" panose="02040503050406030204" pitchFamily="18" charset="0"/>
                <a:ea typeface="Cambria" panose="02040503050406030204" pitchFamily="18" charset="0"/>
                <a:cs typeface="Calibri"/>
                <a:sym typeface="Calibri"/>
              </a:rPr>
              <a:t>To build a smart home</a:t>
            </a:r>
            <a:endParaRPr lang="en-US" sz="2800" dirty="0">
              <a:latin typeface="Cambria" panose="02040503050406030204" pitchFamily="18" charset="0"/>
              <a:ea typeface="Cambria" panose="02040503050406030204" pitchFamily="18" charset="0"/>
            </a:endParaRPr>
          </a:p>
          <a:p>
            <a:pPr marL="285750" lvl="0" indent="-285750" rtl="0">
              <a:lnSpc>
                <a:spcPct val="100000"/>
              </a:lnSpc>
              <a:spcBef>
                <a:spcPts val="1080"/>
              </a:spcBef>
              <a:spcAft>
                <a:spcPts val="0"/>
              </a:spcAft>
              <a:buSzPts val="3480"/>
              <a:buChar char="•"/>
            </a:pPr>
            <a:r>
              <a:rPr lang="en-US" sz="2800" dirty="0">
                <a:latin typeface="Cambria" panose="02040503050406030204" pitchFamily="18" charset="0"/>
                <a:ea typeface="Cambria" panose="02040503050406030204" pitchFamily="18" charset="0"/>
                <a:cs typeface="Calibri"/>
                <a:sym typeface="Calibri"/>
              </a:rPr>
              <a:t>For wireless control of the electrical appliances</a:t>
            </a:r>
            <a:endParaRPr lang="en-US" sz="2800" dirty="0">
              <a:latin typeface="Cambria" panose="02040503050406030204" pitchFamily="18" charset="0"/>
              <a:ea typeface="Cambria" panose="02040503050406030204" pitchFamily="18" charset="0"/>
            </a:endParaRPr>
          </a:p>
          <a:p>
            <a:pPr marL="285750" lvl="0" indent="-285750" rtl="0">
              <a:lnSpc>
                <a:spcPct val="100000"/>
              </a:lnSpc>
              <a:spcBef>
                <a:spcPts val="1080"/>
              </a:spcBef>
              <a:spcAft>
                <a:spcPts val="0"/>
              </a:spcAft>
              <a:buSzPts val="3480"/>
              <a:buChar char="•"/>
            </a:pPr>
            <a:r>
              <a:rPr lang="en-US" sz="2800" dirty="0">
                <a:latin typeface="Cambria" panose="02040503050406030204" pitchFamily="18" charset="0"/>
                <a:ea typeface="Cambria" panose="02040503050406030204" pitchFamily="18" charset="0"/>
                <a:cs typeface="Calibri"/>
                <a:sym typeface="Calibri"/>
              </a:rPr>
              <a:t>To make the work easy in our busy life</a:t>
            </a:r>
            <a:endParaRPr lang="en-US" sz="2800" dirty="0">
              <a:latin typeface="Cambria" panose="02040503050406030204" pitchFamily="18" charset="0"/>
              <a:ea typeface="Cambria" panose="02040503050406030204" pitchFamily="18" charset="0"/>
            </a:endParaRPr>
          </a:p>
          <a:p>
            <a:pPr marL="285750" lvl="0" indent="-285750" rtl="0">
              <a:lnSpc>
                <a:spcPct val="100000"/>
              </a:lnSpc>
              <a:spcBef>
                <a:spcPts val="1080"/>
              </a:spcBef>
              <a:spcAft>
                <a:spcPts val="0"/>
              </a:spcAft>
              <a:buSzPts val="3480"/>
              <a:buChar char="•"/>
            </a:pPr>
            <a:r>
              <a:rPr lang="en-US" sz="2800" dirty="0">
                <a:latin typeface="Cambria" panose="02040503050406030204" pitchFamily="18" charset="0"/>
                <a:ea typeface="Cambria" panose="02040503050406030204" pitchFamily="18" charset="0"/>
                <a:cs typeface="Calibri"/>
                <a:sym typeface="Calibri"/>
              </a:rPr>
              <a:t>To preserve energy</a:t>
            </a:r>
            <a:endParaRPr lang="en-US" sz="2800" dirty="0">
              <a:latin typeface="Cambria" panose="02040503050406030204" pitchFamily="18" charset="0"/>
              <a:ea typeface="Cambria" panose="02040503050406030204" pitchFamily="18" charset="0"/>
            </a:endParaRPr>
          </a:p>
          <a:p>
            <a:pPr marL="285750" lvl="0" indent="-285750" rtl="0">
              <a:lnSpc>
                <a:spcPct val="100000"/>
              </a:lnSpc>
              <a:spcBef>
                <a:spcPts val="1080"/>
              </a:spcBef>
              <a:spcAft>
                <a:spcPts val="0"/>
              </a:spcAft>
              <a:buSzPts val="3480"/>
              <a:buChar char="•"/>
            </a:pPr>
            <a:r>
              <a:rPr lang="en-US" sz="2800" dirty="0">
                <a:latin typeface="Cambria" panose="02040503050406030204" pitchFamily="18" charset="0"/>
                <a:ea typeface="Cambria" panose="02040503050406030204" pitchFamily="18" charset="0"/>
              </a:rPr>
              <a:t>To improve the life of appliances</a:t>
            </a:r>
          </a:p>
          <a:p>
            <a:endParaRPr lang="en-US" dirty="0"/>
          </a:p>
        </p:txBody>
      </p:sp>
    </p:spTree>
    <p:extLst>
      <p:ext uri="{BB962C8B-B14F-4D97-AF65-F5344CB8AC3E}">
        <p14:creationId xmlns:p14="http://schemas.microsoft.com/office/powerpoint/2010/main" val="1723385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9E99A1-91BE-4BC8-A1CA-424883FF6358}"/>
              </a:ext>
            </a:extLst>
          </p:cNvPr>
          <p:cNvSpPr txBox="1"/>
          <p:nvPr/>
        </p:nvSpPr>
        <p:spPr>
          <a:xfrm>
            <a:off x="555291" y="513750"/>
            <a:ext cx="7462837" cy="769441"/>
          </a:xfrm>
          <a:prstGeom prst="rect">
            <a:avLst/>
          </a:prstGeom>
          <a:noFill/>
        </p:spPr>
        <p:txBody>
          <a:bodyPr wrap="square">
            <a:spAutoFit/>
          </a:bodyPr>
          <a:lstStyle/>
          <a:p>
            <a:r>
              <a:rPr lang="en-US" sz="4400" b="1" dirty="0">
                <a:latin typeface="Cambria" panose="02040503050406030204" pitchFamily="18" charset="0"/>
                <a:ea typeface="Cambria" panose="02040503050406030204" pitchFamily="18" charset="0"/>
                <a:cs typeface="Calibri"/>
                <a:sym typeface="Calibri"/>
              </a:rPr>
              <a:t>PROBLEM DEFINITION</a:t>
            </a:r>
            <a:endParaRPr lang="en-US" sz="4400" b="1" dirty="0">
              <a:latin typeface="Cambria" panose="0204050305040603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F2A9841E-0434-4C8B-9332-29B889D6E852}"/>
              </a:ext>
            </a:extLst>
          </p:cNvPr>
          <p:cNvSpPr txBox="1"/>
          <p:nvPr/>
        </p:nvSpPr>
        <p:spPr>
          <a:xfrm>
            <a:off x="285421" y="4734258"/>
            <a:ext cx="11621157" cy="1384995"/>
          </a:xfrm>
          <a:prstGeom prst="rect">
            <a:avLst/>
          </a:prstGeom>
          <a:noFill/>
        </p:spPr>
        <p:txBody>
          <a:bodyPr wrap="square">
            <a:spAutoFit/>
          </a:bodyPr>
          <a:lstStyle/>
          <a:p>
            <a:pPr marL="285750" lvl="0" indent="-285750" algn="just" rtl="0">
              <a:lnSpc>
                <a:spcPct val="100000"/>
              </a:lnSpc>
              <a:spcBef>
                <a:spcPts val="0"/>
              </a:spcBef>
              <a:spcAft>
                <a:spcPts val="500"/>
              </a:spcAft>
              <a:buSzPts val="3480"/>
              <a:buChar char="•"/>
            </a:pPr>
            <a:r>
              <a:rPr lang="en-US" sz="2800" dirty="0">
                <a:latin typeface="Cambria" panose="02040503050406030204" pitchFamily="18" charset="0"/>
                <a:ea typeface="Cambria" panose="02040503050406030204" pitchFamily="18" charset="0"/>
                <a:cs typeface="Calibri"/>
                <a:sym typeface="Calibri"/>
              </a:rPr>
              <a:t>The problems related to forgetting to switch off the lights or to lock the doors which may lead to energy loss, reduce power efficiency and reduce the life span of the appliance.</a:t>
            </a:r>
          </a:p>
        </p:txBody>
      </p:sp>
      <p:pic>
        <p:nvPicPr>
          <p:cNvPr id="6" name="Picture 5">
            <a:extLst>
              <a:ext uri="{FF2B5EF4-FFF2-40B4-BE49-F238E27FC236}">
                <a16:creationId xmlns:a16="http://schemas.microsoft.com/office/drawing/2014/main" id="{2A4CA55B-D9B1-4C63-845C-40C3EFA65463}"/>
              </a:ext>
            </a:extLst>
          </p:cNvPr>
          <p:cNvPicPr>
            <a:picLocks noChangeAspect="1"/>
          </p:cNvPicPr>
          <p:nvPr/>
        </p:nvPicPr>
        <p:blipFill>
          <a:blip r:embed="rId2"/>
          <a:stretch>
            <a:fillRect/>
          </a:stretch>
        </p:blipFill>
        <p:spPr>
          <a:xfrm>
            <a:off x="713356" y="1476691"/>
            <a:ext cx="4707730" cy="2870567"/>
          </a:xfrm>
          <a:prstGeom prst="rect">
            <a:avLst/>
          </a:prstGeom>
        </p:spPr>
      </p:pic>
      <p:pic>
        <p:nvPicPr>
          <p:cNvPr id="7" name="Picture 6">
            <a:extLst>
              <a:ext uri="{FF2B5EF4-FFF2-40B4-BE49-F238E27FC236}">
                <a16:creationId xmlns:a16="http://schemas.microsoft.com/office/drawing/2014/main" id="{0F9CF6F6-FD2B-4FFB-A73A-168769BC26BA}"/>
              </a:ext>
            </a:extLst>
          </p:cNvPr>
          <p:cNvPicPr>
            <a:picLocks noChangeAspect="1"/>
          </p:cNvPicPr>
          <p:nvPr/>
        </p:nvPicPr>
        <p:blipFill rotWithShape="1">
          <a:blip r:embed="rId3"/>
          <a:srcRect l="2" t="10725" r="14058" b="-11963"/>
          <a:stretch/>
        </p:blipFill>
        <p:spPr>
          <a:xfrm>
            <a:off x="6095999" y="1476691"/>
            <a:ext cx="5054906" cy="3245511"/>
          </a:xfrm>
          <a:prstGeom prst="rect">
            <a:avLst/>
          </a:prstGeom>
        </p:spPr>
      </p:pic>
    </p:spTree>
    <p:extLst>
      <p:ext uri="{BB962C8B-B14F-4D97-AF65-F5344CB8AC3E}">
        <p14:creationId xmlns:p14="http://schemas.microsoft.com/office/powerpoint/2010/main" val="4191018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C5E633-E91D-4EEE-AAB6-67E2366C95EB}"/>
              </a:ext>
            </a:extLst>
          </p:cNvPr>
          <p:cNvSpPr txBox="1"/>
          <p:nvPr/>
        </p:nvSpPr>
        <p:spPr>
          <a:xfrm>
            <a:off x="461963" y="558284"/>
            <a:ext cx="6600774" cy="830997"/>
          </a:xfrm>
          <a:prstGeom prst="rect">
            <a:avLst/>
          </a:prstGeom>
          <a:noFill/>
        </p:spPr>
        <p:txBody>
          <a:bodyPr wrap="square">
            <a:spAutoFit/>
          </a:bodyPr>
          <a:lstStyle/>
          <a:p>
            <a:r>
              <a:rPr lang="en-US" sz="4800" b="1" dirty="0">
                <a:latin typeface="Cambria" panose="02040503050406030204" pitchFamily="18" charset="0"/>
                <a:ea typeface="Cambria" panose="02040503050406030204" pitchFamily="18" charset="0"/>
                <a:cs typeface="Calibri"/>
                <a:sym typeface="Calibri"/>
              </a:rPr>
              <a:t>PROPOSED SOLUTION</a:t>
            </a:r>
            <a:endParaRPr lang="en-US" sz="4800" b="1" dirty="0">
              <a:latin typeface="Cambria" panose="0204050305040603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43F2B1E7-67EE-4AA2-8A79-8320AC6975D9}"/>
              </a:ext>
            </a:extLst>
          </p:cNvPr>
          <p:cNvSpPr txBox="1"/>
          <p:nvPr/>
        </p:nvSpPr>
        <p:spPr>
          <a:xfrm>
            <a:off x="461963" y="1897479"/>
            <a:ext cx="6105524" cy="3344505"/>
          </a:xfrm>
          <a:prstGeom prst="rect">
            <a:avLst/>
          </a:prstGeom>
          <a:noFill/>
        </p:spPr>
        <p:txBody>
          <a:bodyPr wrap="square">
            <a:spAutoFit/>
          </a:bodyPr>
          <a:lstStyle/>
          <a:p>
            <a:pPr marL="457200" lvl="0" indent="-457200" algn="l" rtl="0">
              <a:lnSpc>
                <a:spcPct val="100000"/>
              </a:lnSpc>
              <a:spcBef>
                <a:spcPts val="0"/>
              </a:spcBef>
              <a:spcAft>
                <a:spcPts val="0"/>
              </a:spcAft>
              <a:buSzPts val="3480"/>
              <a:buFont typeface="Wingdings" panose="05000000000000000000" pitchFamily="2" charset="2"/>
              <a:buChar char="q"/>
            </a:pPr>
            <a:r>
              <a:rPr lang="en-US" sz="2800" dirty="0">
                <a:latin typeface="Calibri"/>
                <a:ea typeface="Calibri"/>
                <a:cs typeface="Calibri"/>
                <a:sym typeface="Calibri"/>
              </a:rPr>
              <a:t>The wireless remote control system</a:t>
            </a:r>
            <a:endParaRPr lang="en-US" sz="2800" dirty="0"/>
          </a:p>
          <a:p>
            <a:pPr marL="457200" lvl="0" indent="-457200" algn="l" rtl="0">
              <a:lnSpc>
                <a:spcPct val="100000"/>
              </a:lnSpc>
              <a:spcBef>
                <a:spcPts val="1080"/>
              </a:spcBef>
              <a:spcAft>
                <a:spcPts val="0"/>
              </a:spcAft>
              <a:buSzPts val="3480"/>
              <a:buFont typeface="Wingdings" panose="05000000000000000000" pitchFamily="2" charset="2"/>
              <a:buChar char="q"/>
            </a:pPr>
            <a:r>
              <a:rPr lang="en-US" sz="2800" dirty="0">
                <a:latin typeface="Calibri"/>
                <a:ea typeface="Calibri"/>
                <a:cs typeface="Calibri"/>
                <a:sym typeface="Calibri"/>
              </a:rPr>
              <a:t>Smart Home can be built by using </a:t>
            </a:r>
            <a:endParaRPr lang="en-US" sz="2800" dirty="0"/>
          </a:p>
          <a:p>
            <a:pPr marL="1816100" lvl="3" indent="-457200" algn="l" rtl="0">
              <a:lnSpc>
                <a:spcPct val="100000"/>
              </a:lnSpc>
              <a:spcBef>
                <a:spcPts val="1000"/>
              </a:spcBef>
              <a:spcAft>
                <a:spcPts val="0"/>
              </a:spcAft>
              <a:buSzPts val="2900"/>
              <a:buFont typeface="Wingdings" panose="05000000000000000000" pitchFamily="2" charset="2"/>
              <a:buChar char="q"/>
            </a:pPr>
            <a:r>
              <a:rPr lang="en-US" sz="2800" dirty="0">
                <a:latin typeface="Calibri"/>
                <a:ea typeface="Calibri"/>
                <a:cs typeface="Calibri"/>
                <a:sym typeface="Calibri"/>
              </a:rPr>
              <a:t>Bluetooth</a:t>
            </a:r>
            <a:endParaRPr lang="en-US" sz="2800" dirty="0"/>
          </a:p>
          <a:p>
            <a:pPr marL="1816100" lvl="3" indent="-457200" algn="l" rtl="0">
              <a:lnSpc>
                <a:spcPct val="100000"/>
              </a:lnSpc>
              <a:spcBef>
                <a:spcPts val="1000"/>
              </a:spcBef>
              <a:spcAft>
                <a:spcPts val="0"/>
              </a:spcAft>
              <a:buSzPts val="2900"/>
              <a:buFont typeface="Wingdings" panose="05000000000000000000" pitchFamily="2" charset="2"/>
              <a:buChar char="q"/>
            </a:pPr>
            <a:r>
              <a:rPr lang="en-US" sz="2800" dirty="0">
                <a:latin typeface="Calibri"/>
                <a:ea typeface="Calibri"/>
                <a:cs typeface="Calibri"/>
                <a:sym typeface="Calibri"/>
              </a:rPr>
              <a:t>Wi-Fi</a:t>
            </a:r>
          </a:p>
          <a:p>
            <a:pPr marL="1816100" lvl="3" indent="-457200" algn="l" rtl="0">
              <a:lnSpc>
                <a:spcPct val="100000"/>
              </a:lnSpc>
              <a:spcBef>
                <a:spcPts val="1000"/>
              </a:spcBef>
              <a:spcAft>
                <a:spcPts val="0"/>
              </a:spcAft>
              <a:buSzPts val="2900"/>
              <a:buFont typeface="Wingdings" panose="05000000000000000000" pitchFamily="2" charset="2"/>
              <a:buChar char="q"/>
            </a:pPr>
            <a:r>
              <a:rPr lang="en-US" sz="2800" dirty="0">
                <a:latin typeface="Calibri"/>
                <a:ea typeface="Calibri"/>
                <a:cs typeface="Calibri"/>
                <a:sym typeface="Calibri"/>
              </a:rPr>
              <a:t>IOT</a:t>
            </a:r>
            <a:endParaRPr lang="en-US" sz="2800" dirty="0"/>
          </a:p>
          <a:p>
            <a:pPr marL="457200" lvl="0" indent="-457200" algn="l" rtl="0">
              <a:lnSpc>
                <a:spcPct val="100000"/>
              </a:lnSpc>
              <a:spcBef>
                <a:spcPts val="1080"/>
              </a:spcBef>
              <a:spcAft>
                <a:spcPts val="0"/>
              </a:spcAft>
              <a:buSzPts val="3480"/>
              <a:buFont typeface="Wingdings" panose="05000000000000000000" pitchFamily="2" charset="2"/>
              <a:buChar char="q"/>
            </a:pPr>
            <a:r>
              <a:rPr lang="en-US" sz="2800" dirty="0">
                <a:latin typeface="Calibri"/>
                <a:ea typeface="Calibri"/>
                <a:cs typeface="Calibri"/>
                <a:sym typeface="Calibri"/>
              </a:rPr>
              <a:t>We are building a system using DTMF</a:t>
            </a:r>
          </a:p>
        </p:txBody>
      </p:sp>
      <p:pic>
        <p:nvPicPr>
          <p:cNvPr id="6" name="Google Shape;196;p5">
            <a:extLst>
              <a:ext uri="{FF2B5EF4-FFF2-40B4-BE49-F238E27FC236}">
                <a16:creationId xmlns:a16="http://schemas.microsoft.com/office/drawing/2014/main" id="{622538C9-3620-4276-802E-4132715E39A9}"/>
              </a:ext>
            </a:extLst>
          </p:cNvPr>
          <p:cNvPicPr preferRelativeResize="0"/>
          <p:nvPr/>
        </p:nvPicPr>
        <p:blipFill rotWithShape="1">
          <a:blip r:embed="rId2">
            <a:alphaModFix/>
          </a:blip>
          <a:srcRect/>
          <a:stretch/>
        </p:blipFill>
        <p:spPr>
          <a:xfrm>
            <a:off x="7062737" y="1902264"/>
            <a:ext cx="4824463" cy="3053471"/>
          </a:xfrm>
          <a:prstGeom prst="rect">
            <a:avLst/>
          </a:prstGeom>
          <a:noFill/>
          <a:ln>
            <a:noFill/>
          </a:ln>
        </p:spPr>
      </p:pic>
    </p:spTree>
    <p:extLst>
      <p:ext uri="{BB962C8B-B14F-4D97-AF65-F5344CB8AC3E}">
        <p14:creationId xmlns:p14="http://schemas.microsoft.com/office/powerpoint/2010/main" val="595304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69DF85-B61A-41F9-82C4-9991379E6874}"/>
              </a:ext>
            </a:extLst>
          </p:cNvPr>
          <p:cNvSpPr txBox="1"/>
          <p:nvPr/>
        </p:nvSpPr>
        <p:spPr>
          <a:xfrm>
            <a:off x="223838" y="320159"/>
            <a:ext cx="6105524" cy="830997"/>
          </a:xfrm>
          <a:prstGeom prst="rect">
            <a:avLst/>
          </a:prstGeom>
          <a:noFill/>
        </p:spPr>
        <p:txBody>
          <a:bodyPr wrap="square">
            <a:spAutoFit/>
          </a:bodyPr>
          <a:lstStyle/>
          <a:p>
            <a:r>
              <a:rPr lang="en-IN" sz="4800" b="1" dirty="0">
                <a:latin typeface="Cambria" panose="02040503050406030204" pitchFamily="18" charset="0"/>
                <a:ea typeface="Cambria" panose="02040503050406030204" pitchFamily="18" charset="0"/>
              </a:rPr>
              <a:t>PROJECT OBJECTIVE</a:t>
            </a:r>
            <a:r>
              <a:rPr lang="en-IN" sz="4800" dirty="0">
                <a:latin typeface="Cambria" panose="02040503050406030204" pitchFamily="18" charset="0"/>
                <a:ea typeface="Cambria" panose="02040503050406030204" pitchFamily="18" charset="0"/>
              </a:rPr>
              <a:t>: </a:t>
            </a:r>
            <a:endParaRPr lang="en-US" sz="4800" dirty="0">
              <a:latin typeface="Cambria" panose="0204050305040603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D40F5F38-E563-4DDF-80E8-A0C32DEA2B9A}"/>
              </a:ext>
            </a:extLst>
          </p:cNvPr>
          <p:cNvSpPr txBox="1"/>
          <p:nvPr/>
        </p:nvSpPr>
        <p:spPr>
          <a:xfrm>
            <a:off x="438150" y="1536174"/>
            <a:ext cx="6134100" cy="4154984"/>
          </a:xfrm>
          <a:prstGeom prst="rect">
            <a:avLst/>
          </a:prstGeom>
          <a:noFill/>
        </p:spPr>
        <p:txBody>
          <a:bodyPr wrap="square">
            <a:spAutoFit/>
          </a:bodyPr>
          <a:lstStyle/>
          <a:p>
            <a:pPr marL="342900" indent="-342900">
              <a:buFont typeface="Wingdings" panose="05000000000000000000" pitchFamily="2" charset="2"/>
              <a:buChar char="q"/>
            </a:pPr>
            <a:r>
              <a:rPr lang="en-US" sz="2400" dirty="0">
                <a:latin typeface="Cambria" panose="02040503050406030204" pitchFamily="18" charset="0"/>
                <a:ea typeface="Cambria" panose="02040503050406030204" pitchFamily="18" charset="0"/>
              </a:rPr>
              <a:t>The objective of this project is to implement a low cost, reliable and scalable home automation system that can be used to remotely switch on or off any household appliance</a:t>
            </a:r>
          </a:p>
          <a:p>
            <a:endParaRPr lang="en-US" sz="2400" dirty="0">
              <a:latin typeface="Cambria" panose="02040503050406030204" pitchFamily="18" charset="0"/>
              <a:ea typeface="Cambria" panose="02040503050406030204" pitchFamily="18" charset="0"/>
            </a:endParaRPr>
          </a:p>
          <a:p>
            <a:pPr marL="342900" indent="-342900">
              <a:buFont typeface="Wingdings" panose="05000000000000000000" pitchFamily="2" charset="2"/>
              <a:buChar char="q"/>
            </a:pPr>
            <a:r>
              <a:rPr lang="en-US" sz="2400" dirty="0">
                <a:latin typeface="Cambria" panose="02040503050406030204" pitchFamily="18" charset="0"/>
                <a:ea typeface="Cambria" panose="02040503050406030204" pitchFamily="18" charset="0"/>
              </a:rPr>
              <a:t>We’ll using a microcontroller to achieve hardware simplicity, low cost short message service (SMS) for feedback and voice dial from any phone to toggle the switch state.</a:t>
            </a:r>
            <a:endParaRPr lang="en-IN" sz="2400" dirty="0">
              <a:latin typeface="Cambria" panose="02040503050406030204" pitchFamily="18" charset="0"/>
              <a:ea typeface="Cambria" panose="02040503050406030204" pitchFamily="18" charset="0"/>
            </a:endParaRPr>
          </a:p>
        </p:txBody>
      </p:sp>
      <p:pic>
        <p:nvPicPr>
          <p:cNvPr id="6" name="Picture 5">
            <a:extLst>
              <a:ext uri="{FF2B5EF4-FFF2-40B4-BE49-F238E27FC236}">
                <a16:creationId xmlns:a16="http://schemas.microsoft.com/office/drawing/2014/main" id="{D2905A24-2A90-480B-BFAB-C036F39E88A4}"/>
              </a:ext>
            </a:extLst>
          </p:cNvPr>
          <p:cNvPicPr>
            <a:picLocks noChangeAspect="1"/>
          </p:cNvPicPr>
          <p:nvPr/>
        </p:nvPicPr>
        <p:blipFill>
          <a:blip r:embed="rId2"/>
          <a:stretch>
            <a:fillRect/>
          </a:stretch>
        </p:blipFill>
        <p:spPr>
          <a:xfrm>
            <a:off x="6915149" y="1151156"/>
            <a:ext cx="4700587" cy="4700587"/>
          </a:xfrm>
          <a:prstGeom prst="rect">
            <a:avLst/>
          </a:prstGeom>
          <a:noFill/>
        </p:spPr>
      </p:pic>
    </p:spTree>
    <p:extLst>
      <p:ext uri="{BB962C8B-B14F-4D97-AF65-F5344CB8AC3E}">
        <p14:creationId xmlns:p14="http://schemas.microsoft.com/office/powerpoint/2010/main" val="821528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gs>
          </a:gsLst>
          <a:lin ang="6120000" scaled="1"/>
          <a:tileRect/>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1C6479-C528-4677-9973-55FF2E28EF97}"/>
              </a:ext>
            </a:extLst>
          </p:cNvPr>
          <p:cNvSpPr txBox="1"/>
          <p:nvPr/>
        </p:nvSpPr>
        <p:spPr>
          <a:xfrm>
            <a:off x="223838" y="224909"/>
            <a:ext cx="9815512" cy="830997"/>
          </a:xfrm>
          <a:prstGeom prst="rect">
            <a:avLst/>
          </a:prstGeom>
          <a:noFill/>
        </p:spPr>
        <p:txBody>
          <a:bodyPr wrap="square">
            <a:spAutoFit/>
          </a:bodyPr>
          <a:lstStyle/>
          <a:p>
            <a:r>
              <a:rPr lang="en-US" sz="4800" b="1" dirty="0">
                <a:latin typeface="Cambria" panose="02040503050406030204" pitchFamily="18" charset="0"/>
                <a:ea typeface="Cambria" panose="02040503050406030204" pitchFamily="18" charset="0"/>
                <a:cs typeface="Calibri"/>
                <a:sym typeface="Calibri"/>
              </a:rPr>
              <a:t>DTMF-Dual Tone Multi Frequency</a:t>
            </a:r>
            <a:endParaRPr lang="en-US" sz="4800" b="1" dirty="0">
              <a:latin typeface="Cambria" panose="02040503050406030204" pitchFamily="18" charset="0"/>
              <a:ea typeface="Cambria" panose="02040503050406030204" pitchFamily="18" charset="0"/>
            </a:endParaRPr>
          </a:p>
        </p:txBody>
      </p:sp>
      <p:pic>
        <p:nvPicPr>
          <p:cNvPr id="4" name="Google Shape;208;p6">
            <a:extLst>
              <a:ext uri="{FF2B5EF4-FFF2-40B4-BE49-F238E27FC236}">
                <a16:creationId xmlns:a16="http://schemas.microsoft.com/office/drawing/2014/main" id="{E7E55B8C-4A0A-492B-886E-8514F30A61E5}"/>
              </a:ext>
            </a:extLst>
          </p:cNvPr>
          <p:cNvPicPr preferRelativeResize="0"/>
          <p:nvPr/>
        </p:nvPicPr>
        <p:blipFill rotWithShape="1">
          <a:blip r:embed="rId2">
            <a:alphaModFix/>
          </a:blip>
          <a:srcRect/>
          <a:stretch/>
        </p:blipFill>
        <p:spPr>
          <a:xfrm>
            <a:off x="8526071" y="1266170"/>
            <a:ext cx="2950581" cy="2363438"/>
          </a:xfrm>
          <a:prstGeom prst="rect">
            <a:avLst/>
          </a:prstGeom>
          <a:noFill/>
          <a:ln>
            <a:noFill/>
          </a:ln>
        </p:spPr>
      </p:pic>
      <p:pic>
        <p:nvPicPr>
          <p:cNvPr id="5" name="Google Shape;209;p6">
            <a:extLst>
              <a:ext uri="{FF2B5EF4-FFF2-40B4-BE49-F238E27FC236}">
                <a16:creationId xmlns:a16="http://schemas.microsoft.com/office/drawing/2014/main" id="{3337D8EF-F52D-47D5-8E0A-8EA45820932E}"/>
              </a:ext>
            </a:extLst>
          </p:cNvPr>
          <p:cNvPicPr preferRelativeResize="0"/>
          <p:nvPr/>
        </p:nvPicPr>
        <p:blipFill rotWithShape="1">
          <a:blip r:embed="rId3">
            <a:alphaModFix/>
          </a:blip>
          <a:srcRect/>
          <a:stretch/>
        </p:blipFill>
        <p:spPr>
          <a:xfrm>
            <a:off x="8526071" y="4035355"/>
            <a:ext cx="3026555" cy="2444950"/>
          </a:xfrm>
          <a:prstGeom prst="rect">
            <a:avLst/>
          </a:prstGeom>
          <a:noFill/>
          <a:ln>
            <a:noFill/>
          </a:ln>
        </p:spPr>
      </p:pic>
      <p:sp>
        <p:nvSpPr>
          <p:cNvPr id="7" name="TextBox 6">
            <a:extLst>
              <a:ext uri="{FF2B5EF4-FFF2-40B4-BE49-F238E27FC236}">
                <a16:creationId xmlns:a16="http://schemas.microsoft.com/office/drawing/2014/main" id="{53F96C26-ACFA-45A5-BDAA-6BD8C8D6F6DC}"/>
              </a:ext>
            </a:extLst>
          </p:cNvPr>
          <p:cNvSpPr txBox="1"/>
          <p:nvPr/>
        </p:nvSpPr>
        <p:spPr>
          <a:xfrm>
            <a:off x="476249" y="1746487"/>
            <a:ext cx="7629525" cy="3980577"/>
          </a:xfrm>
          <a:prstGeom prst="rect">
            <a:avLst/>
          </a:prstGeom>
          <a:noFill/>
        </p:spPr>
        <p:txBody>
          <a:bodyPr wrap="square">
            <a:spAutoFit/>
          </a:bodyPr>
          <a:lstStyle/>
          <a:p>
            <a:pPr marL="285750" lvl="0" indent="-285750" algn="l" rtl="0">
              <a:lnSpc>
                <a:spcPct val="100000"/>
              </a:lnSpc>
              <a:spcBef>
                <a:spcPts val="0"/>
              </a:spcBef>
              <a:spcAft>
                <a:spcPts val="0"/>
              </a:spcAft>
              <a:buSzPts val="3480"/>
              <a:buFont typeface="Arial"/>
              <a:buChar char="•"/>
            </a:pPr>
            <a:r>
              <a:rPr lang="en-US" sz="2400" dirty="0">
                <a:latin typeface="Cambria" panose="02040503050406030204" pitchFamily="18" charset="0"/>
                <a:ea typeface="Cambria" panose="02040503050406030204" pitchFamily="18" charset="0"/>
                <a:cs typeface="Calibri"/>
                <a:sym typeface="Calibri"/>
              </a:rPr>
              <a:t>DTMF is a system for identifying number dialed on a pushbutton or DTMF keypad. </a:t>
            </a:r>
          </a:p>
          <a:p>
            <a:pPr marL="285750" lvl="0" indent="-285750" algn="l" rtl="0">
              <a:lnSpc>
                <a:spcPct val="100000"/>
              </a:lnSpc>
              <a:spcBef>
                <a:spcPts val="1080"/>
              </a:spcBef>
              <a:spcAft>
                <a:spcPts val="0"/>
              </a:spcAft>
              <a:buSzPts val="3480"/>
              <a:buFont typeface="Arial"/>
              <a:buChar char="•"/>
            </a:pPr>
            <a:r>
              <a:rPr lang="en-US" sz="2400" dirty="0">
                <a:latin typeface="Cambria" panose="02040503050406030204" pitchFamily="18" charset="0"/>
                <a:ea typeface="Cambria" panose="02040503050406030204" pitchFamily="18" charset="0"/>
                <a:cs typeface="Calibri"/>
                <a:sym typeface="Calibri"/>
              </a:rPr>
              <a:t>DTMF keypad is a 4×4 matrix of push buttons. </a:t>
            </a:r>
            <a:endParaRPr lang="en-US" sz="2400" dirty="0">
              <a:latin typeface="Cambria" panose="02040503050406030204" pitchFamily="18" charset="0"/>
              <a:ea typeface="Cambria" panose="02040503050406030204" pitchFamily="18" charset="0"/>
            </a:endParaRPr>
          </a:p>
          <a:p>
            <a:pPr marL="285750" lvl="0" indent="-285750" algn="l" rtl="0">
              <a:lnSpc>
                <a:spcPct val="100000"/>
              </a:lnSpc>
              <a:spcBef>
                <a:spcPts val="1080"/>
              </a:spcBef>
              <a:spcAft>
                <a:spcPts val="0"/>
              </a:spcAft>
              <a:buSzPts val="3480"/>
              <a:buFont typeface="Arial"/>
              <a:buChar char="•"/>
            </a:pPr>
            <a:r>
              <a:rPr lang="en-US" sz="2400" dirty="0">
                <a:latin typeface="Cambria" panose="02040503050406030204" pitchFamily="18" charset="0"/>
                <a:ea typeface="Cambria" panose="02040503050406030204" pitchFamily="18" charset="0"/>
                <a:cs typeface="Calibri"/>
                <a:sym typeface="Calibri"/>
              </a:rPr>
              <a:t>DTMF is sum of two sine waves one from 697 to 940Hz and other  from 1209 to 1663 Hz.</a:t>
            </a:r>
            <a:endParaRPr lang="en-US" sz="2400" dirty="0">
              <a:latin typeface="Cambria" panose="02040503050406030204" pitchFamily="18" charset="0"/>
              <a:ea typeface="Cambria" panose="02040503050406030204" pitchFamily="18" charset="0"/>
            </a:endParaRPr>
          </a:p>
          <a:p>
            <a:pPr marL="285750" lvl="0" indent="-285750" algn="l" rtl="0">
              <a:lnSpc>
                <a:spcPct val="100000"/>
              </a:lnSpc>
              <a:spcBef>
                <a:spcPts val="1080"/>
              </a:spcBef>
              <a:spcAft>
                <a:spcPts val="0"/>
              </a:spcAft>
              <a:buSzPts val="3480"/>
              <a:buChar char="•"/>
            </a:pPr>
            <a:r>
              <a:rPr lang="en-US" sz="2400" dirty="0">
                <a:latin typeface="Cambria" panose="02040503050406030204" pitchFamily="18" charset="0"/>
                <a:ea typeface="Cambria" panose="02040503050406030204" pitchFamily="18" charset="0"/>
                <a:cs typeface="Calibri"/>
                <a:sym typeface="Calibri"/>
              </a:rPr>
              <a:t>Each group contain 4 individual tones which form 16 combinations. </a:t>
            </a:r>
            <a:endParaRPr lang="en-US" sz="2400" dirty="0">
              <a:latin typeface="Cambria" panose="02040503050406030204" pitchFamily="18" charset="0"/>
              <a:ea typeface="Cambria" panose="02040503050406030204" pitchFamily="18" charset="0"/>
            </a:endParaRPr>
          </a:p>
          <a:p>
            <a:pPr marL="285750" lvl="0" indent="-285750" algn="l" rtl="0">
              <a:lnSpc>
                <a:spcPct val="100000"/>
              </a:lnSpc>
              <a:spcBef>
                <a:spcPts val="1080"/>
              </a:spcBef>
              <a:spcAft>
                <a:spcPts val="0"/>
              </a:spcAft>
              <a:buSzPts val="3480"/>
              <a:buChar char="•"/>
            </a:pPr>
            <a:r>
              <a:rPr lang="en-US" sz="2400" dirty="0">
                <a:latin typeface="Cambria" panose="02040503050406030204" pitchFamily="18" charset="0"/>
                <a:ea typeface="Cambria" panose="02040503050406030204" pitchFamily="18" charset="0"/>
                <a:cs typeface="Calibri"/>
                <a:sym typeface="Calibri"/>
              </a:rPr>
              <a:t>By using band pass filter we can decode in receiver section.</a:t>
            </a:r>
            <a:endParaRPr lang="en-US" sz="24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2439461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A8FF964-6FD3-4FF1-963E-1F1C9E691EEF}"/>
              </a:ext>
            </a:extLst>
          </p:cNvPr>
          <p:cNvSpPr txBox="1"/>
          <p:nvPr/>
        </p:nvSpPr>
        <p:spPr>
          <a:xfrm>
            <a:off x="542925" y="501134"/>
            <a:ext cx="6686550" cy="769441"/>
          </a:xfrm>
          <a:prstGeom prst="rect">
            <a:avLst/>
          </a:prstGeom>
          <a:noFill/>
        </p:spPr>
        <p:txBody>
          <a:bodyPr wrap="square">
            <a:spAutoFit/>
          </a:bodyPr>
          <a:lstStyle/>
          <a:p>
            <a:r>
              <a:rPr lang="en-IN" sz="4400" b="1" dirty="0">
                <a:latin typeface="Cambria" panose="02040503050406030204" pitchFamily="18" charset="0"/>
                <a:ea typeface="Cambria" panose="02040503050406030204" pitchFamily="18" charset="0"/>
              </a:rPr>
              <a:t>COMPONENTS REQUIRED</a:t>
            </a:r>
            <a:endParaRPr lang="en-US" sz="2000" b="1" dirty="0"/>
          </a:p>
        </p:txBody>
      </p:sp>
      <p:sp>
        <p:nvSpPr>
          <p:cNvPr id="4" name="TextBox 3">
            <a:extLst>
              <a:ext uri="{FF2B5EF4-FFF2-40B4-BE49-F238E27FC236}">
                <a16:creationId xmlns:a16="http://schemas.microsoft.com/office/drawing/2014/main" id="{4C6BC4F9-1163-4C7F-96DF-78323EA39C52}"/>
              </a:ext>
            </a:extLst>
          </p:cNvPr>
          <p:cNvSpPr txBox="1"/>
          <p:nvPr/>
        </p:nvSpPr>
        <p:spPr>
          <a:xfrm>
            <a:off x="542925" y="1854190"/>
            <a:ext cx="9696450" cy="3890360"/>
          </a:xfrm>
          <a:prstGeom prst="rect">
            <a:avLst/>
          </a:prstGeom>
          <a:noFill/>
        </p:spPr>
        <p:txBody>
          <a:bodyPr wrap="square" rtlCol="0">
            <a:spAutoFit/>
          </a:bodyPr>
          <a:lstStyle/>
          <a:p>
            <a:pPr marL="857250" indent="-857250">
              <a:lnSpc>
                <a:spcPct val="150000"/>
              </a:lnSpc>
              <a:buFont typeface="+mj-lt"/>
              <a:buAutoNum type="arabicParenR"/>
            </a:pPr>
            <a:r>
              <a:rPr lang="en-IN" sz="2800" dirty="0">
                <a:latin typeface="Cambria" panose="02040503050406030204" pitchFamily="18" charset="0"/>
                <a:ea typeface="Cambria" panose="02040503050406030204" pitchFamily="18" charset="0"/>
              </a:rPr>
              <a:t>MICROCONTROLLER : ARDUINO UNO</a:t>
            </a:r>
          </a:p>
          <a:p>
            <a:pPr marL="857250" indent="-857250">
              <a:lnSpc>
                <a:spcPct val="150000"/>
              </a:lnSpc>
              <a:buFont typeface="+mj-lt"/>
              <a:buAutoNum type="arabicParenR"/>
            </a:pPr>
            <a:r>
              <a:rPr lang="en-IN" sz="2800" dirty="0">
                <a:latin typeface="Cambria" panose="02040503050406030204" pitchFamily="18" charset="0"/>
                <a:ea typeface="Cambria" panose="02040503050406030204" pitchFamily="18" charset="0"/>
              </a:rPr>
              <a:t>DTMF DECODER – MT 8870</a:t>
            </a:r>
          </a:p>
          <a:p>
            <a:pPr marL="857250" indent="-857250">
              <a:lnSpc>
                <a:spcPct val="150000"/>
              </a:lnSpc>
              <a:buFont typeface="+mj-lt"/>
              <a:buAutoNum type="arabicParenR"/>
            </a:pPr>
            <a:r>
              <a:rPr lang="en-IN" sz="2800" dirty="0">
                <a:latin typeface="Cambria" panose="02040503050406030204" pitchFamily="18" charset="0"/>
                <a:ea typeface="Cambria" panose="02040503050406030204" pitchFamily="18" charset="0"/>
              </a:rPr>
              <a:t>RELAY</a:t>
            </a:r>
          </a:p>
          <a:p>
            <a:pPr marL="857250" indent="-857250">
              <a:lnSpc>
                <a:spcPct val="150000"/>
              </a:lnSpc>
              <a:buFont typeface="+mj-lt"/>
              <a:buAutoNum type="arabicParenR"/>
            </a:pPr>
            <a:r>
              <a:rPr lang="en-IN" sz="2800" dirty="0">
                <a:latin typeface="Cambria" panose="02040503050406030204" pitchFamily="18" charset="0"/>
                <a:ea typeface="Cambria" panose="02040503050406030204" pitchFamily="18" charset="0"/>
              </a:rPr>
              <a:t>DTMF KEYPAD</a:t>
            </a:r>
          </a:p>
          <a:p>
            <a:pPr marL="857250" indent="-857250">
              <a:lnSpc>
                <a:spcPct val="150000"/>
              </a:lnSpc>
              <a:buFont typeface="+mj-lt"/>
              <a:buAutoNum type="arabicParenR"/>
            </a:pPr>
            <a:r>
              <a:rPr lang="en-IN" sz="2800" dirty="0">
                <a:latin typeface="Cambria" panose="02040503050406030204" pitchFamily="18" charset="0"/>
                <a:ea typeface="Cambria" panose="02040503050406030204" pitchFamily="18" charset="0"/>
              </a:rPr>
              <a:t>MOBILE-PHONE</a:t>
            </a:r>
          </a:p>
          <a:p>
            <a:pPr marL="857250" indent="-857250">
              <a:lnSpc>
                <a:spcPct val="150000"/>
              </a:lnSpc>
              <a:buFont typeface="+mj-lt"/>
              <a:buAutoNum type="arabicParenR"/>
            </a:pPr>
            <a:r>
              <a:rPr lang="en-IN" sz="2800" dirty="0">
                <a:latin typeface="Cambria" panose="02040503050406030204" pitchFamily="18" charset="0"/>
                <a:ea typeface="Cambria" panose="02040503050406030204" pitchFamily="18" charset="0"/>
              </a:rPr>
              <a:t>SIM-CARD</a:t>
            </a:r>
          </a:p>
        </p:txBody>
      </p:sp>
      <p:pic>
        <p:nvPicPr>
          <p:cNvPr id="1026" name="Picture 2" descr="Prospects of Moving Past the Electronic Component Shortage | Hermetically  Sealed | Hermetic Circular Connectors">
            <a:extLst>
              <a:ext uri="{FF2B5EF4-FFF2-40B4-BE49-F238E27FC236}">
                <a16:creationId xmlns:a16="http://schemas.microsoft.com/office/drawing/2014/main" id="{C4E4C278-A8CE-4B2F-8DCA-815F5CDCA7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6500" y="2834174"/>
            <a:ext cx="5452575" cy="30534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3722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Arduino Uno Rev3">
            <a:extLst>
              <a:ext uri="{FF2B5EF4-FFF2-40B4-BE49-F238E27FC236}">
                <a16:creationId xmlns:a16="http://schemas.microsoft.com/office/drawing/2014/main" id="{D1CBC9E8-1704-49FD-8E4E-8FDE62697E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83354" y="2189956"/>
            <a:ext cx="4762500" cy="3571875"/>
          </a:xfrm>
          <a:prstGeom prst="rect">
            <a:avLst/>
          </a:prstGeom>
          <a:noFill/>
          <a:effectLst>
            <a:softEdge rad="165100"/>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5AA274B-75CA-430C-8BC5-E2A6B7577831}"/>
              </a:ext>
            </a:extLst>
          </p:cNvPr>
          <p:cNvSpPr txBox="1"/>
          <p:nvPr/>
        </p:nvSpPr>
        <p:spPr>
          <a:xfrm>
            <a:off x="400050" y="419100"/>
            <a:ext cx="6589176" cy="769441"/>
          </a:xfrm>
          <a:prstGeom prst="rect">
            <a:avLst/>
          </a:prstGeom>
          <a:noFill/>
        </p:spPr>
        <p:txBody>
          <a:bodyPr wrap="none" rtlCol="0">
            <a:spAutoFit/>
          </a:bodyPr>
          <a:lstStyle/>
          <a:p>
            <a:r>
              <a:rPr lang="en-US" sz="4400" b="1" dirty="0">
                <a:latin typeface="Cambria" panose="02040503050406030204" pitchFamily="18" charset="0"/>
                <a:ea typeface="Cambria" panose="02040503050406030204" pitchFamily="18" charset="0"/>
              </a:rPr>
              <a:t>COMPONENTS WORKING</a:t>
            </a:r>
          </a:p>
        </p:txBody>
      </p:sp>
      <p:sp>
        <p:nvSpPr>
          <p:cNvPr id="6" name="TextBox 5">
            <a:extLst>
              <a:ext uri="{FF2B5EF4-FFF2-40B4-BE49-F238E27FC236}">
                <a16:creationId xmlns:a16="http://schemas.microsoft.com/office/drawing/2014/main" id="{72D4B7C0-628E-41B7-B062-E8F02486A917}"/>
              </a:ext>
            </a:extLst>
          </p:cNvPr>
          <p:cNvSpPr txBox="1"/>
          <p:nvPr/>
        </p:nvSpPr>
        <p:spPr>
          <a:xfrm>
            <a:off x="400050" y="1862494"/>
            <a:ext cx="6589176" cy="4206280"/>
          </a:xfrm>
          <a:prstGeom prst="rect">
            <a:avLst/>
          </a:prstGeom>
          <a:noFill/>
        </p:spPr>
        <p:txBody>
          <a:bodyPr wrap="square">
            <a:spAutoFit/>
          </a:bodyPr>
          <a:lstStyle/>
          <a:p>
            <a:pPr marL="342900" indent="-342900">
              <a:buAutoNum type="arabicPeriod"/>
            </a:pPr>
            <a:r>
              <a:rPr lang="en-IN" b="1" dirty="0">
                <a:latin typeface="Cambria" panose="02040503050406030204" pitchFamily="18" charset="0"/>
                <a:ea typeface="Cambria" panose="02040503050406030204" pitchFamily="18" charset="0"/>
              </a:rPr>
              <a:t>MICROCONTROLLER : ARDUINO UNO</a:t>
            </a:r>
          </a:p>
          <a:p>
            <a:pPr marL="342900" indent="-342900">
              <a:buAutoNum type="arabicPeriod"/>
            </a:pPr>
            <a:endParaRPr lang="en-IN" dirty="0">
              <a:latin typeface="Cambria" panose="02040503050406030204" pitchFamily="18" charset="0"/>
              <a:ea typeface="Cambria" panose="02040503050406030204" pitchFamily="18" charset="0"/>
            </a:endParaRPr>
          </a:p>
          <a:p>
            <a:pPr marL="742950" lvl="1" indent="-285750">
              <a:spcAft>
                <a:spcPts val="1000"/>
              </a:spcAft>
              <a:buFont typeface="Arial" panose="020B0604020202020204" pitchFamily="34" charset="0"/>
              <a:buChar char="•"/>
            </a:pPr>
            <a:r>
              <a:rPr lang="en-US" dirty="0">
                <a:latin typeface="Cambria" panose="02040503050406030204" pitchFamily="18" charset="0"/>
                <a:ea typeface="Cambria" panose="02040503050406030204" pitchFamily="18" charset="0"/>
              </a:rPr>
              <a:t>A microcontroller is a compact microcomputer designed to govern the operation of embedded systems</a:t>
            </a:r>
          </a:p>
          <a:p>
            <a:pPr lvl="1">
              <a:spcAft>
                <a:spcPts val="1000"/>
              </a:spcAft>
            </a:pPr>
            <a:endParaRPr lang="en-US" dirty="0">
              <a:latin typeface="Cambria" panose="02040503050406030204" pitchFamily="18" charset="0"/>
              <a:ea typeface="Cambria" panose="02040503050406030204" pitchFamily="18" charset="0"/>
            </a:endParaRPr>
          </a:p>
          <a:p>
            <a:pPr marL="742950" lvl="1" indent="-285750">
              <a:spcAft>
                <a:spcPts val="1000"/>
              </a:spcAft>
              <a:buFont typeface="Arial" panose="020B0604020202020204" pitchFamily="34" charset="0"/>
              <a:buChar char="•"/>
            </a:pPr>
            <a:r>
              <a:rPr lang="en-US" dirty="0">
                <a:latin typeface="Cambria" panose="02040503050406030204" pitchFamily="18" charset="0"/>
                <a:ea typeface="Cambria" panose="02040503050406030204" pitchFamily="18" charset="0"/>
              </a:rPr>
              <a:t>A typical microcontroller includes a processor, memory, and peripherals. The simplest microcontrollers facilitate the operation of the electromechanical systems found in everyday convenience items</a:t>
            </a:r>
          </a:p>
          <a:p>
            <a:pPr lvl="1">
              <a:spcAft>
                <a:spcPts val="1000"/>
              </a:spcAft>
            </a:pPr>
            <a:endParaRPr lang="en-US" dirty="0">
              <a:latin typeface="Cambria" panose="02040503050406030204" pitchFamily="18" charset="0"/>
              <a:ea typeface="Cambria" panose="02040503050406030204" pitchFamily="18" charset="0"/>
            </a:endParaRPr>
          </a:p>
          <a:p>
            <a:pPr marL="742950" lvl="1" indent="-285750">
              <a:spcAft>
                <a:spcPts val="1000"/>
              </a:spcAft>
              <a:buFont typeface="Arial" panose="020B0604020202020204" pitchFamily="34" charset="0"/>
              <a:buChar char="•"/>
            </a:pPr>
            <a:r>
              <a:rPr lang="en-US" dirty="0">
                <a:latin typeface="Cambria" panose="02040503050406030204" pitchFamily="18" charset="0"/>
                <a:ea typeface="Cambria" panose="02040503050406030204" pitchFamily="18" charset="0"/>
              </a:rPr>
              <a:t>Arduino is an open source electronics prototyping platform that is flexible, easy-to-use hardware and software</a:t>
            </a:r>
            <a:endParaRPr lang="en-IN"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986500692"/>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450</TotalTime>
  <Words>1459</Words>
  <Application>Microsoft Office PowerPoint</Application>
  <PresentationFormat>Widescreen</PresentationFormat>
  <Paragraphs>141</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Arial Black</vt:lpstr>
      <vt:lpstr>Calibri</vt:lpstr>
      <vt:lpstr>Cambria</vt:lpstr>
      <vt:lpstr>Century Gothic</vt:lpstr>
      <vt:lpstr>Wingdings</vt:lpstr>
      <vt:lpstr>Wingdings 3</vt:lpstr>
      <vt:lpstr>Slice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SURAJ S</dc:creator>
  <cp:lastModifiedBy>SURAJ S</cp:lastModifiedBy>
  <cp:revision>31</cp:revision>
  <dcterms:created xsi:type="dcterms:W3CDTF">2021-01-19T14:08:45Z</dcterms:created>
  <dcterms:modified xsi:type="dcterms:W3CDTF">2021-02-24T22:34:18Z</dcterms:modified>
</cp:coreProperties>
</file>

<file path=docProps/thumbnail.jpeg>
</file>